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56" r:id="rId6"/>
    <p:sldMasterId id="2147483768" r:id="rId7"/>
  </p:sldMasterIdLst>
  <p:sldIdLst>
    <p:sldId id="257" r:id="rId8"/>
    <p:sldId id="338" r:id="rId9"/>
    <p:sldId id="268" r:id="rId10"/>
    <p:sldId id="270" r:id="rId11"/>
    <p:sldId id="273" r:id="rId12"/>
    <p:sldId id="272" r:id="rId13"/>
    <p:sldId id="342" r:id="rId14"/>
    <p:sldId id="331" r:id="rId15"/>
    <p:sldId id="278" r:id="rId16"/>
    <p:sldId id="274" r:id="rId17"/>
    <p:sldId id="275" r:id="rId18"/>
    <p:sldId id="276" r:id="rId19"/>
    <p:sldId id="334" r:id="rId20"/>
    <p:sldId id="336" r:id="rId21"/>
    <p:sldId id="337" r:id="rId22"/>
    <p:sldId id="340" r:id="rId2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94660"/>
  </p:normalViewPr>
  <p:slideViewPr>
    <p:cSldViewPr snapToGrid="0">
      <p:cViewPr>
        <p:scale>
          <a:sx n="80" d="100"/>
          <a:sy n="80" d="100"/>
        </p:scale>
        <p:origin x="-25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../embeddings/oleObject3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'Tavola 13.23'!$B$8</c:f>
              <c:strCache>
                <c:ptCount val="1"/>
                <c:pt idx="0">
                  <c:v>Bovini e
 bufalini</c:v>
                </c:pt>
              </c:strCache>
            </c:strRef>
          </c:tx>
          <c:marker>
            <c:symbol val="none"/>
          </c:marker>
          <c:dLbls>
            <c:dLbl>
              <c:idx val="107"/>
              <c:layout>
                <c:manualLayout>
                  <c:x val="-3.5344947245956049E-2"/>
                  <c:y val="-6.2628670673289741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i="0" dirty="0" smtClean="0"/>
                      <a:t>1968</a:t>
                    </a:r>
                  </a:p>
                  <a:p>
                    <a:r>
                      <a:rPr lang="en-US" i="1" dirty="0" smtClean="0"/>
                      <a:t>10.070</a:t>
                    </a:r>
                    <a:endParaRPr lang="en-US" i="1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'Tavola 13.23'!$A$10:$A$164</c:f>
              <c:numCache>
                <c:formatCode>General</c:formatCode>
                <c:ptCount val="155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  <c:pt idx="52">
                  <c:v>1913</c:v>
                </c:pt>
                <c:pt idx="53">
                  <c:v>1914</c:v>
                </c:pt>
                <c:pt idx="54">
                  <c:v>1915</c:v>
                </c:pt>
                <c:pt idx="55">
                  <c:v>1916</c:v>
                </c:pt>
                <c:pt idx="56">
                  <c:v>1917</c:v>
                </c:pt>
                <c:pt idx="57">
                  <c:v>1918</c:v>
                </c:pt>
                <c:pt idx="58">
                  <c:v>1919</c:v>
                </c:pt>
                <c:pt idx="59">
                  <c:v>1920</c:v>
                </c:pt>
                <c:pt idx="60">
                  <c:v>1921</c:v>
                </c:pt>
                <c:pt idx="61">
                  <c:v>1922</c:v>
                </c:pt>
                <c:pt idx="62">
                  <c:v>1923</c:v>
                </c:pt>
                <c:pt idx="63">
                  <c:v>1924</c:v>
                </c:pt>
                <c:pt idx="64">
                  <c:v>1925</c:v>
                </c:pt>
                <c:pt idx="65">
                  <c:v>1926</c:v>
                </c:pt>
                <c:pt idx="66">
                  <c:v>1927</c:v>
                </c:pt>
                <c:pt idx="67">
                  <c:v>1928</c:v>
                </c:pt>
                <c:pt idx="68">
                  <c:v>1929</c:v>
                </c:pt>
                <c:pt idx="69">
                  <c:v>1930</c:v>
                </c:pt>
                <c:pt idx="70">
                  <c:v>1931</c:v>
                </c:pt>
                <c:pt idx="71">
                  <c:v>1932</c:v>
                </c:pt>
                <c:pt idx="72">
                  <c:v>1933</c:v>
                </c:pt>
                <c:pt idx="73">
                  <c:v>1934</c:v>
                </c:pt>
                <c:pt idx="74">
                  <c:v>1935</c:v>
                </c:pt>
                <c:pt idx="75">
                  <c:v>1936</c:v>
                </c:pt>
                <c:pt idx="76">
                  <c:v>1937</c:v>
                </c:pt>
                <c:pt idx="77">
                  <c:v>1938</c:v>
                </c:pt>
                <c:pt idx="78">
                  <c:v>1939</c:v>
                </c:pt>
                <c:pt idx="79">
                  <c:v>1940</c:v>
                </c:pt>
                <c:pt idx="80">
                  <c:v>1941</c:v>
                </c:pt>
                <c:pt idx="81">
                  <c:v>1942</c:v>
                </c:pt>
                <c:pt idx="82">
                  <c:v>1943</c:v>
                </c:pt>
                <c:pt idx="83">
                  <c:v>1944</c:v>
                </c:pt>
                <c:pt idx="84">
                  <c:v>1945</c:v>
                </c:pt>
                <c:pt idx="85">
                  <c:v>1946</c:v>
                </c:pt>
                <c:pt idx="86">
                  <c:v>1947</c:v>
                </c:pt>
                <c:pt idx="87">
                  <c:v>1948</c:v>
                </c:pt>
                <c:pt idx="88">
                  <c:v>1949</c:v>
                </c:pt>
                <c:pt idx="89">
                  <c:v>1950</c:v>
                </c:pt>
                <c:pt idx="90">
                  <c:v>1951</c:v>
                </c:pt>
                <c:pt idx="91">
                  <c:v>1952</c:v>
                </c:pt>
                <c:pt idx="92">
                  <c:v>1953</c:v>
                </c:pt>
                <c:pt idx="93">
                  <c:v>1954</c:v>
                </c:pt>
                <c:pt idx="94">
                  <c:v>1955</c:v>
                </c:pt>
                <c:pt idx="95">
                  <c:v>1956</c:v>
                </c:pt>
                <c:pt idx="96">
                  <c:v>1957</c:v>
                </c:pt>
                <c:pt idx="97">
                  <c:v>1958</c:v>
                </c:pt>
                <c:pt idx="98">
                  <c:v>1959</c:v>
                </c:pt>
                <c:pt idx="99">
                  <c:v>1960</c:v>
                </c:pt>
                <c:pt idx="100">
                  <c:v>1961</c:v>
                </c:pt>
                <c:pt idx="101">
                  <c:v>1962</c:v>
                </c:pt>
                <c:pt idx="102">
                  <c:v>1963</c:v>
                </c:pt>
                <c:pt idx="103">
                  <c:v>1964</c:v>
                </c:pt>
                <c:pt idx="104">
                  <c:v>1965</c:v>
                </c:pt>
                <c:pt idx="105">
                  <c:v>1966</c:v>
                </c:pt>
                <c:pt idx="106">
                  <c:v>1967</c:v>
                </c:pt>
                <c:pt idx="107">
                  <c:v>1968</c:v>
                </c:pt>
                <c:pt idx="108">
                  <c:v>1969</c:v>
                </c:pt>
                <c:pt idx="109">
                  <c:v>1970</c:v>
                </c:pt>
                <c:pt idx="110">
                  <c:v>1971</c:v>
                </c:pt>
                <c:pt idx="111">
                  <c:v>1972</c:v>
                </c:pt>
                <c:pt idx="112">
                  <c:v>1973</c:v>
                </c:pt>
                <c:pt idx="113">
                  <c:v>1974</c:v>
                </c:pt>
                <c:pt idx="114">
                  <c:v>1975</c:v>
                </c:pt>
                <c:pt idx="115">
                  <c:v>1976</c:v>
                </c:pt>
                <c:pt idx="116">
                  <c:v>1977</c:v>
                </c:pt>
                <c:pt idx="117">
                  <c:v>1978</c:v>
                </c:pt>
                <c:pt idx="118">
                  <c:v>1979</c:v>
                </c:pt>
                <c:pt idx="119">
                  <c:v>1980</c:v>
                </c:pt>
                <c:pt idx="120">
                  <c:v>1981</c:v>
                </c:pt>
                <c:pt idx="121">
                  <c:v>1982</c:v>
                </c:pt>
                <c:pt idx="122">
                  <c:v>1983</c:v>
                </c:pt>
                <c:pt idx="123">
                  <c:v>1984</c:v>
                </c:pt>
                <c:pt idx="124">
                  <c:v>1985</c:v>
                </c:pt>
                <c:pt idx="125">
                  <c:v>1986</c:v>
                </c:pt>
                <c:pt idx="126">
                  <c:v>1987</c:v>
                </c:pt>
                <c:pt idx="127">
                  <c:v>1988</c:v>
                </c:pt>
                <c:pt idx="128">
                  <c:v>1989</c:v>
                </c:pt>
                <c:pt idx="129">
                  <c:v>1990</c:v>
                </c:pt>
                <c:pt idx="130">
                  <c:v>1991</c:v>
                </c:pt>
                <c:pt idx="131">
                  <c:v>1992</c:v>
                </c:pt>
                <c:pt idx="132">
                  <c:v>1993</c:v>
                </c:pt>
                <c:pt idx="133">
                  <c:v>1994</c:v>
                </c:pt>
                <c:pt idx="134">
                  <c:v>1995</c:v>
                </c:pt>
                <c:pt idx="135">
                  <c:v>1996</c:v>
                </c:pt>
                <c:pt idx="136">
                  <c:v>1997</c:v>
                </c:pt>
                <c:pt idx="137">
                  <c:v>1998</c:v>
                </c:pt>
                <c:pt idx="138">
                  <c:v>1999</c:v>
                </c:pt>
                <c:pt idx="139">
                  <c:v>2000</c:v>
                </c:pt>
                <c:pt idx="140">
                  <c:v>2001</c:v>
                </c:pt>
                <c:pt idx="141">
                  <c:v>2002</c:v>
                </c:pt>
                <c:pt idx="142">
                  <c:v>2003</c:v>
                </c:pt>
                <c:pt idx="143">
                  <c:v>2004</c:v>
                </c:pt>
                <c:pt idx="144">
                  <c:v>2005</c:v>
                </c:pt>
                <c:pt idx="145">
                  <c:v>2006</c:v>
                </c:pt>
                <c:pt idx="146">
                  <c:v>2007</c:v>
                </c:pt>
                <c:pt idx="147">
                  <c:v>2008</c:v>
                </c:pt>
                <c:pt idx="148">
                  <c:v>2009</c:v>
                </c:pt>
                <c:pt idx="149">
                  <c:v>2010</c:v>
                </c:pt>
                <c:pt idx="150">
                  <c:v>2011</c:v>
                </c:pt>
                <c:pt idx="151">
                  <c:v>2012</c:v>
                </c:pt>
                <c:pt idx="152">
                  <c:v>2013</c:v>
                </c:pt>
                <c:pt idx="153">
                  <c:v>2014</c:v>
                </c:pt>
                <c:pt idx="154">
                  <c:v>2015</c:v>
                </c:pt>
              </c:numCache>
            </c:numRef>
          </c:cat>
          <c:val>
            <c:numRef>
              <c:f>'Tavola 13.23'!$B$10:$B$164</c:f>
              <c:numCache>
                <c:formatCode>#,##0</c:formatCode>
                <c:ptCount val="155"/>
                <c:pt idx="0">
                  <c:v>3230</c:v>
                </c:pt>
                <c:pt idx="1">
                  <c:v>3086</c:v>
                </c:pt>
                <c:pt idx="2">
                  <c:v>2975</c:v>
                </c:pt>
                <c:pt idx="3">
                  <c:v>2900</c:v>
                </c:pt>
                <c:pt idx="4">
                  <c:v>2858</c:v>
                </c:pt>
                <c:pt idx="5">
                  <c:v>2852</c:v>
                </c:pt>
                <c:pt idx="6">
                  <c:v>3270</c:v>
                </c:pt>
                <c:pt idx="7">
                  <c:v>3343</c:v>
                </c:pt>
                <c:pt idx="8">
                  <c:v>3454</c:v>
                </c:pt>
                <c:pt idx="9">
                  <c:v>3606</c:v>
                </c:pt>
                <c:pt idx="10">
                  <c:v>3784</c:v>
                </c:pt>
                <c:pt idx="11">
                  <c:v>3932</c:v>
                </c:pt>
                <c:pt idx="12">
                  <c:v>4047</c:v>
                </c:pt>
                <c:pt idx="13">
                  <c:v>4132</c:v>
                </c:pt>
                <c:pt idx="14">
                  <c:v>4187</c:v>
                </c:pt>
                <c:pt idx="15">
                  <c:v>4209</c:v>
                </c:pt>
                <c:pt idx="16">
                  <c:v>4202</c:v>
                </c:pt>
                <c:pt idx="17">
                  <c:v>4162</c:v>
                </c:pt>
                <c:pt idx="18">
                  <c:v>4298</c:v>
                </c:pt>
                <c:pt idx="19">
                  <c:v>4505</c:v>
                </c:pt>
                <c:pt idx="20">
                  <c:v>4783</c:v>
                </c:pt>
                <c:pt idx="21">
                  <c:v>4930</c:v>
                </c:pt>
                <c:pt idx="22">
                  <c:v>5047</c:v>
                </c:pt>
                <c:pt idx="23">
                  <c:v>5133</c:v>
                </c:pt>
                <c:pt idx="24">
                  <c:v>5189</c:v>
                </c:pt>
                <c:pt idx="25">
                  <c:v>5215</c:v>
                </c:pt>
                <c:pt idx="26">
                  <c:v>5110</c:v>
                </c:pt>
                <c:pt idx="27">
                  <c:v>5014</c:v>
                </c:pt>
                <c:pt idx="28">
                  <c:v>4981</c:v>
                </c:pt>
                <c:pt idx="29">
                  <c:v>5011</c:v>
                </c:pt>
                <c:pt idx="30">
                  <c:v>4981</c:v>
                </c:pt>
                <c:pt idx="31">
                  <c:v>4955</c:v>
                </c:pt>
                <c:pt idx="32">
                  <c:v>4964</c:v>
                </c:pt>
                <c:pt idx="33">
                  <c:v>4979</c:v>
                </c:pt>
                <c:pt idx="34">
                  <c:v>5011</c:v>
                </c:pt>
                <c:pt idx="35">
                  <c:v>5060</c:v>
                </c:pt>
                <c:pt idx="36">
                  <c:v>5124</c:v>
                </c:pt>
                <c:pt idx="37">
                  <c:v>5204</c:v>
                </c:pt>
                <c:pt idx="38">
                  <c:v>5302</c:v>
                </c:pt>
                <c:pt idx="39">
                  <c:v>5415</c:v>
                </c:pt>
                <c:pt idx="40">
                  <c:v>5544</c:v>
                </c:pt>
                <c:pt idx="41">
                  <c:v>5690</c:v>
                </c:pt>
                <c:pt idx="42">
                  <c:v>5819</c:v>
                </c:pt>
                <c:pt idx="43">
                  <c:v>5931</c:v>
                </c:pt>
                <c:pt idx="44">
                  <c:v>6028</c:v>
                </c:pt>
                <c:pt idx="45">
                  <c:v>6108</c:v>
                </c:pt>
                <c:pt idx="46">
                  <c:v>6171</c:v>
                </c:pt>
                <c:pt idx="47">
                  <c:v>6218</c:v>
                </c:pt>
                <c:pt idx="48">
                  <c:v>6284</c:v>
                </c:pt>
                <c:pt idx="49">
                  <c:v>6337</c:v>
                </c:pt>
                <c:pt idx="50">
                  <c:v>6408</c:v>
                </c:pt>
                <c:pt idx="51">
                  <c:v>6487</c:v>
                </c:pt>
                <c:pt idx="52">
                  <c:v>6574</c:v>
                </c:pt>
                <c:pt idx="53">
                  <c:v>6668</c:v>
                </c:pt>
                <c:pt idx="54">
                  <c:v>6482</c:v>
                </c:pt>
                <c:pt idx="55">
                  <c:v>6338</c:v>
                </c:pt>
                <c:pt idx="56">
                  <c:v>6238</c:v>
                </c:pt>
                <c:pt idx="57">
                  <c:v>6180</c:v>
                </c:pt>
                <c:pt idx="58">
                  <c:v>6165</c:v>
                </c:pt>
                <c:pt idx="59">
                  <c:v>6193</c:v>
                </c:pt>
                <c:pt idx="60">
                  <c:v>6264</c:v>
                </c:pt>
                <c:pt idx="61">
                  <c:v>6624</c:v>
                </c:pt>
                <c:pt idx="62">
                  <c:v>7000</c:v>
                </c:pt>
                <c:pt idx="63">
                  <c:v>7226</c:v>
                </c:pt>
                <c:pt idx="64">
                  <c:v>7346</c:v>
                </c:pt>
                <c:pt idx="65">
                  <c:v>7400</c:v>
                </c:pt>
                <c:pt idx="66">
                  <c:v>7297</c:v>
                </c:pt>
                <c:pt idx="67">
                  <c:v>7214</c:v>
                </c:pt>
                <c:pt idx="68">
                  <c:v>7149</c:v>
                </c:pt>
                <c:pt idx="69">
                  <c:v>7104</c:v>
                </c:pt>
                <c:pt idx="70">
                  <c:v>7080</c:v>
                </c:pt>
                <c:pt idx="71">
                  <c:v>7075</c:v>
                </c:pt>
                <c:pt idx="72">
                  <c:v>7090</c:v>
                </c:pt>
                <c:pt idx="73">
                  <c:v>7123</c:v>
                </c:pt>
                <c:pt idx="74">
                  <c:v>7176</c:v>
                </c:pt>
                <c:pt idx="75">
                  <c:v>7248</c:v>
                </c:pt>
                <c:pt idx="76">
                  <c:v>7300</c:v>
                </c:pt>
                <c:pt idx="77">
                  <c:v>7680</c:v>
                </c:pt>
                <c:pt idx="78">
                  <c:v>7892</c:v>
                </c:pt>
                <c:pt idx="79">
                  <c:v>8242</c:v>
                </c:pt>
                <c:pt idx="80">
                  <c:v>8501</c:v>
                </c:pt>
                <c:pt idx="81">
                  <c:v>8385</c:v>
                </c:pt>
                <c:pt idx="82">
                  <c:v>7326</c:v>
                </c:pt>
                <c:pt idx="83">
                  <c:v>6248</c:v>
                </c:pt>
                <c:pt idx="84">
                  <c:v>5885</c:v>
                </c:pt>
                <c:pt idx="85">
                  <c:v>6229</c:v>
                </c:pt>
                <c:pt idx="86">
                  <c:v>7277</c:v>
                </c:pt>
                <c:pt idx="87">
                  <c:v>7848</c:v>
                </c:pt>
                <c:pt idx="88">
                  <c:v>8180</c:v>
                </c:pt>
                <c:pt idx="89">
                  <c:v>8350</c:v>
                </c:pt>
                <c:pt idx="90">
                  <c:v>8395</c:v>
                </c:pt>
                <c:pt idx="91">
                  <c:v>8708</c:v>
                </c:pt>
                <c:pt idx="92">
                  <c:v>9008</c:v>
                </c:pt>
                <c:pt idx="93">
                  <c:v>8831</c:v>
                </c:pt>
                <c:pt idx="94">
                  <c:v>8686</c:v>
                </c:pt>
                <c:pt idx="95">
                  <c:v>8495</c:v>
                </c:pt>
                <c:pt idx="96">
                  <c:v>8665</c:v>
                </c:pt>
                <c:pt idx="97">
                  <c:v>9078</c:v>
                </c:pt>
                <c:pt idx="98">
                  <c:v>9417</c:v>
                </c:pt>
                <c:pt idx="99">
                  <c:v>9845</c:v>
                </c:pt>
                <c:pt idx="100">
                  <c:v>9551</c:v>
                </c:pt>
                <c:pt idx="101">
                  <c:v>9189</c:v>
                </c:pt>
                <c:pt idx="102">
                  <c:v>8649</c:v>
                </c:pt>
                <c:pt idx="103">
                  <c:v>9226</c:v>
                </c:pt>
                <c:pt idx="104">
                  <c:v>9429</c:v>
                </c:pt>
                <c:pt idx="105">
                  <c:v>9546</c:v>
                </c:pt>
                <c:pt idx="106">
                  <c:v>9583</c:v>
                </c:pt>
                <c:pt idx="107">
                  <c:v>10070</c:v>
                </c:pt>
                <c:pt idx="108">
                  <c:v>9612</c:v>
                </c:pt>
                <c:pt idx="109">
                  <c:v>8776</c:v>
                </c:pt>
                <c:pt idx="110">
                  <c:v>8669</c:v>
                </c:pt>
                <c:pt idx="111">
                  <c:v>8805</c:v>
                </c:pt>
                <c:pt idx="112">
                  <c:v>8487</c:v>
                </c:pt>
                <c:pt idx="113">
                  <c:v>6243</c:v>
                </c:pt>
                <c:pt idx="114">
                  <c:v>8529</c:v>
                </c:pt>
                <c:pt idx="115">
                  <c:v>8813</c:v>
                </c:pt>
                <c:pt idx="116">
                  <c:v>8568</c:v>
                </c:pt>
                <c:pt idx="117">
                  <c:v>8724</c:v>
                </c:pt>
                <c:pt idx="118">
                  <c:v>8808</c:v>
                </c:pt>
                <c:pt idx="119">
                  <c:v>8836</c:v>
                </c:pt>
                <c:pt idx="120">
                  <c:v>8904</c:v>
                </c:pt>
                <c:pt idx="121">
                  <c:v>9127</c:v>
                </c:pt>
                <c:pt idx="122">
                  <c:v>9506</c:v>
                </c:pt>
                <c:pt idx="123">
                  <c:v>9206</c:v>
                </c:pt>
                <c:pt idx="124">
                  <c:v>9009</c:v>
                </c:pt>
                <c:pt idx="125">
                  <c:v>8921</c:v>
                </c:pt>
                <c:pt idx="126">
                  <c:v>8898</c:v>
                </c:pt>
                <c:pt idx="127">
                  <c:v>8843</c:v>
                </c:pt>
                <c:pt idx="128">
                  <c:v>8858</c:v>
                </c:pt>
                <c:pt idx="129">
                  <c:v>8235</c:v>
                </c:pt>
                <c:pt idx="130">
                  <c:v>8087</c:v>
                </c:pt>
                <c:pt idx="131">
                  <c:v>7704</c:v>
                </c:pt>
                <c:pt idx="132">
                  <c:v>7560</c:v>
                </c:pt>
                <c:pt idx="133">
                  <c:v>7272</c:v>
                </c:pt>
                <c:pt idx="134">
                  <c:v>7418</c:v>
                </c:pt>
                <c:pt idx="135">
                  <c:v>7335</c:v>
                </c:pt>
                <c:pt idx="136">
                  <c:v>7328</c:v>
                </c:pt>
                <c:pt idx="137">
                  <c:v>7317</c:v>
                </c:pt>
                <c:pt idx="138">
                  <c:v>7362</c:v>
                </c:pt>
                <c:pt idx="139">
                  <c:v>6229</c:v>
                </c:pt>
                <c:pt idx="140">
                  <c:v>6933</c:v>
                </c:pt>
                <c:pt idx="141">
                  <c:v>6695</c:v>
                </c:pt>
                <c:pt idx="142">
                  <c:v>6727</c:v>
                </c:pt>
                <c:pt idx="143">
                  <c:v>6515</c:v>
                </c:pt>
                <c:pt idx="144">
                  <c:v>6457</c:v>
                </c:pt>
                <c:pt idx="145">
                  <c:v>6348</c:v>
                </c:pt>
                <c:pt idx="146">
                  <c:v>6577</c:v>
                </c:pt>
                <c:pt idx="147">
                  <c:v>6486</c:v>
                </c:pt>
                <c:pt idx="148">
                  <c:v>6447</c:v>
                </c:pt>
                <c:pt idx="149">
                  <c:v>6198</c:v>
                </c:pt>
                <c:pt idx="150">
                  <c:v>6252</c:v>
                </c:pt>
                <c:pt idx="151">
                  <c:v>6091</c:v>
                </c:pt>
                <c:pt idx="152">
                  <c:v>6249</c:v>
                </c:pt>
                <c:pt idx="153">
                  <c:v>6125</c:v>
                </c:pt>
                <c:pt idx="154">
                  <c:v>6156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'Tavola 13.23'!$C$8</c:f>
              <c:strCache>
                <c:ptCount val="1"/>
                <c:pt idx="0">
                  <c:v>Ovini e
 caprini</c:v>
                </c:pt>
              </c:strCache>
            </c:strRef>
          </c:tx>
          <c:marker>
            <c:symbol val="none"/>
          </c:marker>
          <c:cat>
            <c:numRef>
              <c:f>'Tavola 13.23'!$A$10:$A$164</c:f>
              <c:numCache>
                <c:formatCode>General</c:formatCode>
                <c:ptCount val="155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  <c:pt idx="52">
                  <c:v>1913</c:v>
                </c:pt>
                <c:pt idx="53">
                  <c:v>1914</c:v>
                </c:pt>
                <c:pt idx="54">
                  <c:v>1915</c:v>
                </c:pt>
                <c:pt idx="55">
                  <c:v>1916</c:v>
                </c:pt>
                <c:pt idx="56">
                  <c:v>1917</c:v>
                </c:pt>
                <c:pt idx="57">
                  <c:v>1918</c:v>
                </c:pt>
                <c:pt idx="58">
                  <c:v>1919</c:v>
                </c:pt>
                <c:pt idx="59">
                  <c:v>1920</c:v>
                </c:pt>
                <c:pt idx="60">
                  <c:v>1921</c:v>
                </c:pt>
                <c:pt idx="61">
                  <c:v>1922</c:v>
                </c:pt>
                <c:pt idx="62">
                  <c:v>1923</c:v>
                </c:pt>
                <c:pt idx="63">
                  <c:v>1924</c:v>
                </c:pt>
                <c:pt idx="64">
                  <c:v>1925</c:v>
                </c:pt>
                <c:pt idx="65">
                  <c:v>1926</c:v>
                </c:pt>
                <c:pt idx="66">
                  <c:v>1927</c:v>
                </c:pt>
                <c:pt idx="67">
                  <c:v>1928</c:v>
                </c:pt>
                <c:pt idx="68">
                  <c:v>1929</c:v>
                </c:pt>
                <c:pt idx="69">
                  <c:v>1930</c:v>
                </c:pt>
                <c:pt idx="70">
                  <c:v>1931</c:v>
                </c:pt>
                <c:pt idx="71">
                  <c:v>1932</c:v>
                </c:pt>
                <c:pt idx="72">
                  <c:v>1933</c:v>
                </c:pt>
                <c:pt idx="73">
                  <c:v>1934</c:v>
                </c:pt>
                <c:pt idx="74">
                  <c:v>1935</c:v>
                </c:pt>
                <c:pt idx="75">
                  <c:v>1936</c:v>
                </c:pt>
                <c:pt idx="76">
                  <c:v>1937</c:v>
                </c:pt>
                <c:pt idx="77">
                  <c:v>1938</c:v>
                </c:pt>
                <c:pt idx="78">
                  <c:v>1939</c:v>
                </c:pt>
                <c:pt idx="79">
                  <c:v>1940</c:v>
                </c:pt>
                <c:pt idx="80">
                  <c:v>1941</c:v>
                </c:pt>
                <c:pt idx="81">
                  <c:v>1942</c:v>
                </c:pt>
                <c:pt idx="82">
                  <c:v>1943</c:v>
                </c:pt>
                <c:pt idx="83">
                  <c:v>1944</c:v>
                </c:pt>
                <c:pt idx="84">
                  <c:v>1945</c:v>
                </c:pt>
                <c:pt idx="85">
                  <c:v>1946</c:v>
                </c:pt>
                <c:pt idx="86">
                  <c:v>1947</c:v>
                </c:pt>
                <c:pt idx="87">
                  <c:v>1948</c:v>
                </c:pt>
                <c:pt idx="88">
                  <c:v>1949</c:v>
                </c:pt>
                <c:pt idx="89">
                  <c:v>1950</c:v>
                </c:pt>
                <c:pt idx="90">
                  <c:v>1951</c:v>
                </c:pt>
                <c:pt idx="91">
                  <c:v>1952</c:v>
                </c:pt>
                <c:pt idx="92">
                  <c:v>1953</c:v>
                </c:pt>
                <c:pt idx="93">
                  <c:v>1954</c:v>
                </c:pt>
                <c:pt idx="94">
                  <c:v>1955</c:v>
                </c:pt>
                <c:pt idx="95">
                  <c:v>1956</c:v>
                </c:pt>
                <c:pt idx="96">
                  <c:v>1957</c:v>
                </c:pt>
                <c:pt idx="97">
                  <c:v>1958</c:v>
                </c:pt>
                <c:pt idx="98">
                  <c:v>1959</c:v>
                </c:pt>
                <c:pt idx="99">
                  <c:v>1960</c:v>
                </c:pt>
                <c:pt idx="100">
                  <c:v>1961</c:v>
                </c:pt>
                <c:pt idx="101">
                  <c:v>1962</c:v>
                </c:pt>
                <c:pt idx="102">
                  <c:v>1963</c:v>
                </c:pt>
                <c:pt idx="103">
                  <c:v>1964</c:v>
                </c:pt>
                <c:pt idx="104">
                  <c:v>1965</c:v>
                </c:pt>
                <c:pt idx="105">
                  <c:v>1966</c:v>
                </c:pt>
                <c:pt idx="106">
                  <c:v>1967</c:v>
                </c:pt>
                <c:pt idx="107">
                  <c:v>1968</c:v>
                </c:pt>
                <c:pt idx="108">
                  <c:v>1969</c:v>
                </c:pt>
                <c:pt idx="109">
                  <c:v>1970</c:v>
                </c:pt>
                <c:pt idx="110">
                  <c:v>1971</c:v>
                </c:pt>
                <c:pt idx="111">
                  <c:v>1972</c:v>
                </c:pt>
                <c:pt idx="112">
                  <c:v>1973</c:v>
                </c:pt>
                <c:pt idx="113">
                  <c:v>1974</c:v>
                </c:pt>
                <c:pt idx="114">
                  <c:v>1975</c:v>
                </c:pt>
                <c:pt idx="115">
                  <c:v>1976</c:v>
                </c:pt>
                <c:pt idx="116">
                  <c:v>1977</c:v>
                </c:pt>
                <c:pt idx="117">
                  <c:v>1978</c:v>
                </c:pt>
                <c:pt idx="118">
                  <c:v>1979</c:v>
                </c:pt>
                <c:pt idx="119">
                  <c:v>1980</c:v>
                </c:pt>
                <c:pt idx="120">
                  <c:v>1981</c:v>
                </c:pt>
                <c:pt idx="121">
                  <c:v>1982</c:v>
                </c:pt>
                <c:pt idx="122">
                  <c:v>1983</c:v>
                </c:pt>
                <c:pt idx="123">
                  <c:v>1984</c:v>
                </c:pt>
                <c:pt idx="124">
                  <c:v>1985</c:v>
                </c:pt>
                <c:pt idx="125">
                  <c:v>1986</c:v>
                </c:pt>
                <c:pt idx="126">
                  <c:v>1987</c:v>
                </c:pt>
                <c:pt idx="127">
                  <c:v>1988</c:v>
                </c:pt>
                <c:pt idx="128">
                  <c:v>1989</c:v>
                </c:pt>
                <c:pt idx="129">
                  <c:v>1990</c:v>
                </c:pt>
                <c:pt idx="130">
                  <c:v>1991</c:v>
                </c:pt>
                <c:pt idx="131">
                  <c:v>1992</c:v>
                </c:pt>
                <c:pt idx="132">
                  <c:v>1993</c:v>
                </c:pt>
                <c:pt idx="133">
                  <c:v>1994</c:v>
                </c:pt>
                <c:pt idx="134">
                  <c:v>1995</c:v>
                </c:pt>
                <c:pt idx="135">
                  <c:v>1996</c:v>
                </c:pt>
                <c:pt idx="136">
                  <c:v>1997</c:v>
                </c:pt>
                <c:pt idx="137">
                  <c:v>1998</c:v>
                </c:pt>
                <c:pt idx="138">
                  <c:v>1999</c:v>
                </c:pt>
                <c:pt idx="139">
                  <c:v>2000</c:v>
                </c:pt>
                <c:pt idx="140">
                  <c:v>2001</c:v>
                </c:pt>
                <c:pt idx="141">
                  <c:v>2002</c:v>
                </c:pt>
                <c:pt idx="142">
                  <c:v>2003</c:v>
                </c:pt>
                <c:pt idx="143">
                  <c:v>2004</c:v>
                </c:pt>
                <c:pt idx="144">
                  <c:v>2005</c:v>
                </c:pt>
                <c:pt idx="145">
                  <c:v>2006</c:v>
                </c:pt>
                <c:pt idx="146">
                  <c:v>2007</c:v>
                </c:pt>
                <c:pt idx="147">
                  <c:v>2008</c:v>
                </c:pt>
                <c:pt idx="148">
                  <c:v>2009</c:v>
                </c:pt>
                <c:pt idx="149">
                  <c:v>2010</c:v>
                </c:pt>
                <c:pt idx="150">
                  <c:v>2011</c:v>
                </c:pt>
                <c:pt idx="151">
                  <c:v>2012</c:v>
                </c:pt>
                <c:pt idx="152">
                  <c:v>2013</c:v>
                </c:pt>
                <c:pt idx="153">
                  <c:v>2014</c:v>
                </c:pt>
                <c:pt idx="154">
                  <c:v>2015</c:v>
                </c:pt>
              </c:numCache>
            </c:numRef>
          </c:cat>
          <c:val>
            <c:numRef>
              <c:f>'Tavola 13.23'!$C$10:$C$164</c:f>
              <c:numCache>
                <c:formatCode>#,##0</c:formatCode>
                <c:ptCount val="155"/>
                <c:pt idx="0">
                  <c:v>10189</c:v>
                </c:pt>
                <c:pt idx="1">
                  <c:v>9448</c:v>
                </c:pt>
                <c:pt idx="2">
                  <c:v>8841</c:v>
                </c:pt>
                <c:pt idx="3">
                  <c:v>8367</c:v>
                </c:pt>
                <c:pt idx="4">
                  <c:v>8027</c:v>
                </c:pt>
                <c:pt idx="5">
                  <c:v>7821</c:v>
                </c:pt>
                <c:pt idx="6">
                  <c:v>8092</c:v>
                </c:pt>
                <c:pt idx="7">
                  <c:v>8157</c:v>
                </c:pt>
                <c:pt idx="8">
                  <c:v>8361</c:v>
                </c:pt>
                <c:pt idx="9">
                  <c:v>8705</c:v>
                </c:pt>
                <c:pt idx="10">
                  <c:v>9314</c:v>
                </c:pt>
                <c:pt idx="11">
                  <c:v>9435</c:v>
                </c:pt>
                <c:pt idx="12">
                  <c:v>9890</c:v>
                </c:pt>
                <c:pt idx="13">
                  <c:v>10079</c:v>
                </c:pt>
                <c:pt idx="14">
                  <c:v>10202</c:v>
                </c:pt>
                <c:pt idx="15">
                  <c:v>10259</c:v>
                </c:pt>
                <c:pt idx="16">
                  <c:v>10251</c:v>
                </c:pt>
                <c:pt idx="17">
                  <c:v>10176</c:v>
                </c:pt>
                <c:pt idx="18">
                  <c:v>10270</c:v>
                </c:pt>
                <c:pt idx="19">
                  <c:v>10415</c:v>
                </c:pt>
                <c:pt idx="20">
                  <c:v>10612</c:v>
                </c:pt>
                <c:pt idx="21">
                  <c:v>10638</c:v>
                </c:pt>
                <c:pt idx="22">
                  <c:v>10605</c:v>
                </c:pt>
                <c:pt idx="23">
                  <c:v>10511</c:v>
                </c:pt>
                <c:pt idx="24">
                  <c:v>10359</c:v>
                </c:pt>
                <c:pt idx="25">
                  <c:v>10146</c:v>
                </c:pt>
                <c:pt idx="26">
                  <c:v>9874</c:v>
                </c:pt>
                <c:pt idx="27">
                  <c:v>9542</c:v>
                </c:pt>
                <c:pt idx="28">
                  <c:v>9151</c:v>
                </c:pt>
                <c:pt idx="29">
                  <c:v>8700</c:v>
                </c:pt>
                <c:pt idx="30">
                  <c:v>8461</c:v>
                </c:pt>
                <c:pt idx="31">
                  <c:v>8299</c:v>
                </c:pt>
                <c:pt idx="32">
                  <c:v>8213</c:v>
                </c:pt>
                <c:pt idx="33">
                  <c:v>8204</c:v>
                </c:pt>
                <c:pt idx="34">
                  <c:v>8271</c:v>
                </c:pt>
                <c:pt idx="35">
                  <c:v>8411</c:v>
                </c:pt>
                <c:pt idx="36">
                  <c:v>8633</c:v>
                </c:pt>
                <c:pt idx="37">
                  <c:v>8929</c:v>
                </c:pt>
                <c:pt idx="38">
                  <c:v>9302</c:v>
                </c:pt>
                <c:pt idx="39">
                  <c:v>9760</c:v>
                </c:pt>
                <c:pt idx="40">
                  <c:v>10276</c:v>
                </c:pt>
                <c:pt idx="41">
                  <c:v>10877</c:v>
                </c:pt>
                <c:pt idx="42">
                  <c:v>11449</c:v>
                </c:pt>
                <c:pt idx="43">
                  <c:v>11993</c:v>
                </c:pt>
                <c:pt idx="44">
                  <c:v>12507</c:v>
                </c:pt>
                <c:pt idx="45">
                  <c:v>12993</c:v>
                </c:pt>
                <c:pt idx="46">
                  <c:v>13450</c:v>
                </c:pt>
                <c:pt idx="47">
                  <c:v>13878</c:v>
                </c:pt>
                <c:pt idx="48">
                  <c:v>14237</c:v>
                </c:pt>
                <c:pt idx="49">
                  <c:v>14527</c:v>
                </c:pt>
                <c:pt idx="50">
                  <c:v>14749</c:v>
                </c:pt>
                <c:pt idx="51">
                  <c:v>14901</c:v>
                </c:pt>
                <c:pt idx="52">
                  <c:v>14985</c:v>
                </c:pt>
                <c:pt idx="53">
                  <c:v>15000</c:v>
                </c:pt>
                <c:pt idx="54">
                  <c:v>15027</c:v>
                </c:pt>
                <c:pt idx="55">
                  <c:v>15008</c:v>
                </c:pt>
                <c:pt idx="56">
                  <c:v>14945</c:v>
                </c:pt>
                <c:pt idx="57">
                  <c:v>14835</c:v>
                </c:pt>
                <c:pt idx="58">
                  <c:v>14824</c:v>
                </c:pt>
                <c:pt idx="59">
                  <c:v>14824</c:v>
                </c:pt>
                <c:pt idx="60">
                  <c:v>14837</c:v>
                </c:pt>
                <c:pt idx="61">
                  <c:v>15038</c:v>
                </c:pt>
                <c:pt idx="62">
                  <c:v>15200</c:v>
                </c:pt>
                <c:pt idx="63">
                  <c:v>15323</c:v>
                </c:pt>
                <c:pt idx="64">
                  <c:v>15406</c:v>
                </c:pt>
                <c:pt idx="65">
                  <c:v>15450</c:v>
                </c:pt>
                <c:pt idx="66">
                  <c:v>14750</c:v>
                </c:pt>
                <c:pt idx="67">
                  <c:v>13751</c:v>
                </c:pt>
                <c:pt idx="68">
                  <c:v>12888</c:v>
                </c:pt>
                <c:pt idx="69">
                  <c:v>12161</c:v>
                </c:pt>
                <c:pt idx="70">
                  <c:v>11570</c:v>
                </c:pt>
                <c:pt idx="71">
                  <c:v>11115</c:v>
                </c:pt>
                <c:pt idx="72">
                  <c:v>10737</c:v>
                </c:pt>
                <c:pt idx="73">
                  <c:v>10614</c:v>
                </c:pt>
                <c:pt idx="74">
                  <c:v>10567</c:v>
                </c:pt>
                <c:pt idx="75">
                  <c:v>10658</c:v>
                </c:pt>
                <c:pt idx="76">
                  <c:v>10899</c:v>
                </c:pt>
                <c:pt idx="77">
                  <c:v>11295</c:v>
                </c:pt>
                <c:pt idx="78">
                  <c:v>11742</c:v>
                </c:pt>
                <c:pt idx="79">
                  <c:v>11670</c:v>
                </c:pt>
                <c:pt idx="80">
                  <c:v>11599</c:v>
                </c:pt>
                <c:pt idx="81">
                  <c:v>11149</c:v>
                </c:pt>
                <c:pt idx="82">
                  <c:v>9765</c:v>
                </c:pt>
                <c:pt idx="83">
                  <c:v>8381</c:v>
                </c:pt>
                <c:pt idx="84">
                  <c:v>8256</c:v>
                </c:pt>
                <c:pt idx="85">
                  <c:v>9091</c:v>
                </c:pt>
                <c:pt idx="86">
                  <c:v>10586</c:v>
                </c:pt>
                <c:pt idx="87">
                  <c:v>12490</c:v>
                </c:pt>
                <c:pt idx="88">
                  <c:v>12960</c:v>
                </c:pt>
                <c:pt idx="89">
                  <c:v>12786</c:v>
                </c:pt>
                <c:pt idx="90">
                  <c:v>12397</c:v>
                </c:pt>
                <c:pt idx="91">
                  <c:v>12115</c:v>
                </c:pt>
                <c:pt idx="92">
                  <c:v>11873</c:v>
                </c:pt>
                <c:pt idx="93">
                  <c:v>11250</c:v>
                </c:pt>
                <c:pt idx="94">
                  <c:v>10247</c:v>
                </c:pt>
                <c:pt idx="95">
                  <c:v>10133</c:v>
                </c:pt>
                <c:pt idx="96">
                  <c:v>10175</c:v>
                </c:pt>
                <c:pt idx="97">
                  <c:v>9864</c:v>
                </c:pt>
                <c:pt idx="98">
                  <c:v>9783</c:v>
                </c:pt>
                <c:pt idx="99">
                  <c:v>9612</c:v>
                </c:pt>
                <c:pt idx="100">
                  <c:v>9374</c:v>
                </c:pt>
                <c:pt idx="101">
                  <c:v>9135</c:v>
                </c:pt>
                <c:pt idx="102">
                  <c:v>8998</c:v>
                </c:pt>
                <c:pt idx="103">
                  <c:v>9094</c:v>
                </c:pt>
                <c:pt idx="104">
                  <c:v>9139</c:v>
                </c:pt>
                <c:pt idx="105">
                  <c:v>9352</c:v>
                </c:pt>
                <c:pt idx="106">
                  <c:v>9410</c:v>
                </c:pt>
                <c:pt idx="107">
                  <c:v>9252</c:v>
                </c:pt>
                <c:pt idx="108">
                  <c:v>9168</c:v>
                </c:pt>
                <c:pt idx="109">
                  <c:v>8966</c:v>
                </c:pt>
                <c:pt idx="110">
                  <c:v>8822</c:v>
                </c:pt>
                <c:pt idx="111">
                  <c:v>8721</c:v>
                </c:pt>
                <c:pt idx="112">
                  <c:v>8757</c:v>
                </c:pt>
                <c:pt idx="113">
                  <c:v>8953</c:v>
                </c:pt>
                <c:pt idx="114">
                  <c:v>9092</c:v>
                </c:pt>
                <c:pt idx="115">
                  <c:v>9393</c:v>
                </c:pt>
                <c:pt idx="116">
                  <c:v>9654</c:v>
                </c:pt>
                <c:pt idx="117">
                  <c:v>9953</c:v>
                </c:pt>
                <c:pt idx="118">
                  <c:v>10088</c:v>
                </c:pt>
                <c:pt idx="119">
                  <c:v>10286</c:v>
                </c:pt>
                <c:pt idx="120">
                  <c:v>10080</c:v>
                </c:pt>
                <c:pt idx="121">
                  <c:v>10316</c:v>
                </c:pt>
                <c:pt idx="122">
                  <c:v>11919</c:v>
                </c:pt>
                <c:pt idx="123">
                  <c:v>12247</c:v>
                </c:pt>
                <c:pt idx="124">
                  <c:v>12482</c:v>
                </c:pt>
                <c:pt idx="125">
                  <c:v>12652</c:v>
                </c:pt>
                <c:pt idx="126">
                  <c:v>12663</c:v>
                </c:pt>
                <c:pt idx="127">
                  <c:v>12837</c:v>
                </c:pt>
                <c:pt idx="128">
                  <c:v>12094</c:v>
                </c:pt>
                <c:pt idx="129">
                  <c:v>12145</c:v>
                </c:pt>
                <c:pt idx="130">
                  <c:v>11749</c:v>
                </c:pt>
                <c:pt idx="131">
                  <c:v>11783</c:v>
                </c:pt>
                <c:pt idx="132">
                  <c:v>11839</c:v>
                </c:pt>
                <c:pt idx="133">
                  <c:v>12130</c:v>
                </c:pt>
                <c:pt idx="134">
                  <c:v>12041</c:v>
                </c:pt>
                <c:pt idx="135">
                  <c:v>12366</c:v>
                </c:pt>
                <c:pt idx="136">
                  <c:v>12237</c:v>
                </c:pt>
                <c:pt idx="137">
                  <c:v>12225</c:v>
                </c:pt>
                <c:pt idx="138">
                  <c:v>12414</c:v>
                </c:pt>
                <c:pt idx="139">
                  <c:v>7732</c:v>
                </c:pt>
                <c:pt idx="140">
                  <c:v>12279</c:v>
                </c:pt>
                <c:pt idx="141">
                  <c:v>9126</c:v>
                </c:pt>
                <c:pt idx="142">
                  <c:v>8912</c:v>
                </c:pt>
                <c:pt idx="143">
                  <c:v>9084</c:v>
                </c:pt>
                <c:pt idx="144">
                  <c:v>8900</c:v>
                </c:pt>
                <c:pt idx="145">
                  <c:v>9182</c:v>
                </c:pt>
                <c:pt idx="146">
                  <c:v>9157</c:v>
                </c:pt>
                <c:pt idx="147">
                  <c:v>9132</c:v>
                </c:pt>
                <c:pt idx="148">
                  <c:v>8974</c:v>
                </c:pt>
                <c:pt idx="149">
                  <c:v>8883</c:v>
                </c:pt>
                <c:pt idx="150">
                  <c:v>8902.5560000000005</c:v>
                </c:pt>
                <c:pt idx="151">
                  <c:v>7907.3329999999996</c:v>
                </c:pt>
                <c:pt idx="152">
                  <c:v>8157.6859999999997</c:v>
                </c:pt>
                <c:pt idx="153">
                  <c:v>8103.049</c:v>
                </c:pt>
                <c:pt idx="154">
                  <c:v>8110.21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'Tavola 13.23'!$D$8</c:f>
              <c:strCache>
                <c:ptCount val="1"/>
                <c:pt idx="0">
                  <c:v>Suini</c:v>
                </c:pt>
              </c:strCache>
            </c:strRef>
          </c:tx>
          <c:marker>
            <c:symbol val="none"/>
          </c:marker>
          <c:cat>
            <c:numRef>
              <c:f>'Tavola 13.23'!$A$10:$A$164</c:f>
              <c:numCache>
                <c:formatCode>General</c:formatCode>
                <c:ptCount val="155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  <c:pt idx="52">
                  <c:v>1913</c:v>
                </c:pt>
                <c:pt idx="53">
                  <c:v>1914</c:v>
                </c:pt>
                <c:pt idx="54">
                  <c:v>1915</c:v>
                </c:pt>
                <c:pt idx="55">
                  <c:v>1916</c:v>
                </c:pt>
                <c:pt idx="56">
                  <c:v>1917</c:v>
                </c:pt>
                <c:pt idx="57">
                  <c:v>1918</c:v>
                </c:pt>
                <c:pt idx="58">
                  <c:v>1919</c:v>
                </c:pt>
                <c:pt idx="59">
                  <c:v>1920</c:v>
                </c:pt>
                <c:pt idx="60">
                  <c:v>1921</c:v>
                </c:pt>
                <c:pt idx="61">
                  <c:v>1922</c:v>
                </c:pt>
                <c:pt idx="62">
                  <c:v>1923</c:v>
                </c:pt>
                <c:pt idx="63">
                  <c:v>1924</c:v>
                </c:pt>
                <c:pt idx="64">
                  <c:v>1925</c:v>
                </c:pt>
                <c:pt idx="65">
                  <c:v>1926</c:v>
                </c:pt>
                <c:pt idx="66">
                  <c:v>1927</c:v>
                </c:pt>
                <c:pt idx="67">
                  <c:v>1928</c:v>
                </c:pt>
                <c:pt idx="68">
                  <c:v>1929</c:v>
                </c:pt>
                <c:pt idx="69">
                  <c:v>1930</c:v>
                </c:pt>
                <c:pt idx="70">
                  <c:v>1931</c:v>
                </c:pt>
                <c:pt idx="71">
                  <c:v>1932</c:v>
                </c:pt>
                <c:pt idx="72">
                  <c:v>1933</c:v>
                </c:pt>
                <c:pt idx="73">
                  <c:v>1934</c:v>
                </c:pt>
                <c:pt idx="74">
                  <c:v>1935</c:v>
                </c:pt>
                <c:pt idx="75">
                  <c:v>1936</c:v>
                </c:pt>
                <c:pt idx="76">
                  <c:v>1937</c:v>
                </c:pt>
                <c:pt idx="77">
                  <c:v>1938</c:v>
                </c:pt>
                <c:pt idx="78">
                  <c:v>1939</c:v>
                </c:pt>
                <c:pt idx="79">
                  <c:v>1940</c:v>
                </c:pt>
                <c:pt idx="80">
                  <c:v>1941</c:v>
                </c:pt>
                <c:pt idx="81">
                  <c:v>1942</c:v>
                </c:pt>
                <c:pt idx="82">
                  <c:v>1943</c:v>
                </c:pt>
                <c:pt idx="83">
                  <c:v>1944</c:v>
                </c:pt>
                <c:pt idx="84">
                  <c:v>1945</c:v>
                </c:pt>
                <c:pt idx="85">
                  <c:v>1946</c:v>
                </c:pt>
                <c:pt idx="86">
                  <c:v>1947</c:v>
                </c:pt>
                <c:pt idx="87">
                  <c:v>1948</c:v>
                </c:pt>
                <c:pt idx="88">
                  <c:v>1949</c:v>
                </c:pt>
                <c:pt idx="89">
                  <c:v>1950</c:v>
                </c:pt>
                <c:pt idx="90">
                  <c:v>1951</c:v>
                </c:pt>
                <c:pt idx="91">
                  <c:v>1952</c:v>
                </c:pt>
                <c:pt idx="92">
                  <c:v>1953</c:v>
                </c:pt>
                <c:pt idx="93">
                  <c:v>1954</c:v>
                </c:pt>
                <c:pt idx="94">
                  <c:v>1955</c:v>
                </c:pt>
                <c:pt idx="95">
                  <c:v>1956</c:v>
                </c:pt>
                <c:pt idx="96">
                  <c:v>1957</c:v>
                </c:pt>
                <c:pt idx="97">
                  <c:v>1958</c:v>
                </c:pt>
                <c:pt idx="98">
                  <c:v>1959</c:v>
                </c:pt>
                <c:pt idx="99">
                  <c:v>1960</c:v>
                </c:pt>
                <c:pt idx="100">
                  <c:v>1961</c:v>
                </c:pt>
                <c:pt idx="101">
                  <c:v>1962</c:v>
                </c:pt>
                <c:pt idx="102">
                  <c:v>1963</c:v>
                </c:pt>
                <c:pt idx="103">
                  <c:v>1964</c:v>
                </c:pt>
                <c:pt idx="104">
                  <c:v>1965</c:v>
                </c:pt>
                <c:pt idx="105">
                  <c:v>1966</c:v>
                </c:pt>
                <c:pt idx="106">
                  <c:v>1967</c:v>
                </c:pt>
                <c:pt idx="107">
                  <c:v>1968</c:v>
                </c:pt>
                <c:pt idx="108">
                  <c:v>1969</c:v>
                </c:pt>
                <c:pt idx="109">
                  <c:v>1970</c:v>
                </c:pt>
                <c:pt idx="110">
                  <c:v>1971</c:v>
                </c:pt>
                <c:pt idx="111">
                  <c:v>1972</c:v>
                </c:pt>
                <c:pt idx="112">
                  <c:v>1973</c:v>
                </c:pt>
                <c:pt idx="113">
                  <c:v>1974</c:v>
                </c:pt>
                <c:pt idx="114">
                  <c:v>1975</c:v>
                </c:pt>
                <c:pt idx="115">
                  <c:v>1976</c:v>
                </c:pt>
                <c:pt idx="116">
                  <c:v>1977</c:v>
                </c:pt>
                <c:pt idx="117">
                  <c:v>1978</c:v>
                </c:pt>
                <c:pt idx="118">
                  <c:v>1979</c:v>
                </c:pt>
                <c:pt idx="119">
                  <c:v>1980</c:v>
                </c:pt>
                <c:pt idx="120">
                  <c:v>1981</c:v>
                </c:pt>
                <c:pt idx="121">
                  <c:v>1982</c:v>
                </c:pt>
                <c:pt idx="122">
                  <c:v>1983</c:v>
                </c:pt>
                <c:pt idx="123">
                  <c:v>1984</c:v>
                </c:pt>
                <c:pt idx="124">
                  <c:v>1985</c:v>
                </c:pt>
                <c:pt idx="125">
                  <c:v>1986</c:v>
                </c:pt>
                <c:pt idx="126">
                  <c:v>1987</c:v>
                </c:pt>
                <c:pt idx="127">
                  <c:v>1988</c:v>
                </c:pt>
                <c:pt idx="128">
                  <c:v>1989</c:v>
                </c:pt>
                <c:pt idx="129">
                  <c:v>1990</c:v>
                </c:pt>
                <c:pt idx="130">
                  <c:v>1991</c:v>
                </c:pt>
                <c:pt idx="131">
                  <c:v>1992</c:v>
                </c:pt>
                <c:pt idx="132">
                  <c:v>1993</c:v>
                </c:pt>
                <c:pt idx="133">
                  <c:v>1994</c:v>
                </c:pt>
                <c:pt idx="134">
                  <c:v>1995</c:v>
                </c:pt>
                <c:pt idx="135">
                  <c:v>1996</c:v>
                </c:pt>
                <c:pt idx="136">
                  <c:v>1997</c:v>
                </c:pt>
                <c:pt idx="137">
                  <c:v>1998</c:v>
                </c:pt>
                <c:pt idx="138">
                  <c:v>1999</c:v>
                </c:pt>
                <c:pt idx="139">
                  <c:v>2000</c:v>
                </c:pt>
                <c:pt idx="140">
                  <c:v>2001</c:v>
                </c:pt>
                <c:pt idx="141">
                  <c:v>2002</c:v>
                </c:pt>
                <c:pt idx="142">
                  <c:v>2003</c:v>
                </c:pt>
                <c:pt idx="143">
                  <c:v>2004</c:v>
                </c:pt>
                <c:pt idx="144">
                  <c:v>2005</c:v>
                </c:pt>
                <c:pt idx="145">
                  <c:v>2006</c:v>
                </c:pt>
                <c:pt idx="146">
                  <c:v>2007</c:v>
                </c:pt>
                <c:pt idx="147">
                  <c:v>2008</c:v>
                </c:pt>
                <c:pt idx="148">
                  <c:v>2009</c:v>
                </c:pt>
                <c:pt idx="149">
                  <c:v>2010</c:v>
                </c:pt>
                <c:pt idx="150">
                  <c:v>2011</c:v>
                </c:pt>
                <c:pt idx="151">
                  <c:v>2012</c:v>
                </c:pt>
                <c:pt idx="152">
                  <c:v>2013</c:v>
                </c:pt>
                <c:pt idx="153">
                  <c:v>2014</c:v>
                </c:pt>
                <c:pt idx="154">
                  <c:v>2015</c:v>
                </c:pt>
              </c:numCache>
            </c:numRef>
          </c:cat>
          <c:val>
            <c:numRef>
              <c:f>'Tavola 13.23'!$D$10:$D$164</c:f>
              <c:numCache>
                <c:formatCode>#,##0</c:formatCode>
                <c:ptCount val="155"/>
                <c:pt idx="0">
                  <c:v>2092</c:v>
                </c:pt>
                <c:pt idx="1">
                  <c:v>1840</c:v>
                </c:pt>
                <c:pt idx="2">
                  <c:v>1626</c:v>
                </c:pt>
                <c:pt idx="3">
                  <c:v>1452</c:v>
                </c:pt>
                <c:pt idx="4">
                  <c:v>1317</c:v>
                </c:pt>
                <c:pt idx="5">
                  <c:v>1220</c:v>
                </c:pt>
                <c:pt idx="6">
                  <c:v>1534</c:v>
                </c:pt>
                <c:pt idx="7">
                  <c:v>1511</c:v>
                </c:pt>
                <c:pt idx="8">
                  <c:v>1539</c:v>
                </c:pt>
                <c:pt idx="9">
                  <c:v>1618</c:v>
                </c:pt>
                <c:pt idx="10">
                  <c:v>1707</c:v>
                </c:pt>
                <c:pt idx="11">
                  <c:v>1777</c:v>
                </c:pt>
                <c:pt idx="12">
                  <c:v>1833</c:v>
                </c:pt>
                <c:pt idx="13">
                  <c:v>1874</c:v>
                </c:pt>
                <c:pt idx="14">
                  <c:v>1899</c:v>
                </c:pt>
                <c:pt idx="15">
                  <c:v>1910</c:v>
                </c:pt>
                <c:pt idx="16">
                  <c:v>1905</c:v>
                </c:pt>
                <c:pt idx="17">
                  <c:v>1886</c:v>
                </c:pt>
                <c:pt idx="18">
                  <c:v>1924</c:v>
                </c:pt>
                <c:pt idx="19">
                  <c:v>1983</c:v>
                </c:pt>
                <c:pt idx="20">
                  <c:v>2064</c:v>
                </c:pt>
                <c:pt idx="21">
                  <c:v>2094</c:v>
                </c:pt>
                <c:pt idx="22">
                  <c:v>2109</c:v>
                </c:pt>
                <c:pt idx="23">
                  <c:v>2109</c:v>
                </c:pt>
                <c:pt idx="24">
                  <c:v>2094</c:v>
                </c:pt>
                <c:pt idx="25">
                  <c:v>2065</c:v>
                </c:pt>
                <c:pt idx="26">
                  <c:v>2021</c:v>
                </c:pt>
                <c:pt idx="27">
                  <c:v>1962</c:v>
                </c:pt>
                <c:pt idx="28">
                  <c:v>1888</c:v>
                </c:pt>
                <c:pt idx="29">
                  <c:v>1800</c:v>
                </c:pt>
                <c:pt idx="30">
                  <c:v>1755</c:v>
                </c:pt>
                <c:pt idx="31">
                  <c:v>1725</c:v>
                </c:pt>
                <c:pt idx="32">
                  <c:v>1710</c:v>
                </c:pt>
                <c:pt idx="33">
                  <c:v>1709</c:v>
                </c:pt>
                <c:pt idx="34">
                  <c:v>1722</c:v>
                </c:pt>
                <c:pt idx="35">
                  <c:v>1750</c:v>
                </c:pt>
                <c:pt idx="36">
                  <c:v>1793</c:v>
                </c:pt>
                <c:pt idx="37">
                  <c:v>1850</c:v>
                </c:pt>
                <c:pt idx="38">
                  <c:v>1922</c:v>
                </c:pt>
                <c:pt idx="39">
                  <c:v>2008</c:v>
                </c:pt>
                <c:pt idx="40">
                  <c:v>2109</c:v>
                </c:pt>
                <c:pt idx="41">
                  <c:v>2224</c:v>
                </c:pt>
                <c:pt idx="42">
                  <c:v>2320</c:v>
                </c:pt>
                <c:pt idx="43">
                  <c:v>2396</c:v>
                </c:pt>
                <c:pt idx="44">
                  <c:v>2453</c:v>
                </c:pt>
                <c:pt idx="45">
                  <c:v>2491</c:v>
                </c:pt>
                <c:pt idx="46">
                  <c:v>2509</c:v>
                </c:pt>
                <c:pt idx="47">
                  <c:v>2508</c:v>
                </c:pt>
                <c:pt idx="48">
                  <c:v>2519</c:v>
                </c:pt>
                <c:pt idx="49">
                  <c:v>2541</c:v>
                </c:pt>
                <c:pt idx="50">
                  <c:v>2576</c:v>
                </c:pt>
                <c:pt idx="51">
                  <c:v>2622</c:v>
                </c:pt>
                <c:pt idx="52">
                  <c:v>2680</c:v>
                </c:pt>
                <c:pt idx="53">
                  <c:v>2750</c:v>
                </c:pt>
                <c:pt idx="54">
                  <c:v>2585</c:v>
                </c:pt>
                <c:pt idx="55">
                  <c:v>2461</c:v>
                </c:pt>
                <c:pt idx="56">
                  <c:v>2379</c:v>
                </c:pt>
                <c:pt idx="57">
                  <c:v>2337</c:v>
                </c:pt>
                <c:pt idx="58">
                  <c:v>2338</c:v>
                </c:pt>
                <c:pt idx="59">
                  <c:v>2379</c:v>
                </c:pt>
                <c:pt idx="60">
                  <c:v>2461</c:v>
                </c:pt>
                <c:pt idx="61">
                  <c:v>2585</c:v>
                </c:pt>
                <c:pt idx="62">
                  <c:v>2750</c:v>
                </c:pt>
                <c:pt idx="63">
                  <c:v>3081</c:v>
                </c:pt>
                <c:pt idx="64">
                  <c:v>3329</c:v>
                </c:pt>
                <c:pt idx="65">
                  <c:v>3493</c:v>
                </c:pt>
                <c:pt idx="66">
                  <c:v>3574</c:v>
                </c:pt>
                <c:pt idx="67">
                  <c:v>3572</c:v>
                </c:pt>
                <c:pt idx="68">
                  <c:v>3487</c:v>
                </c:pt>
                <c:pt idx="69">
                  <c:v>3318</c:v>
                </c:pt>
                <c:pt idx="70">
                  <c:v>3287</c:v>
                </c:pt>
                <c:pt idx="71">
                  <c:v>3261</c:v>
                </c:pt>
                <c:pt idx="72">
                  <c:v>3239</c:v>
                </c:pt>
                <c:pt idx="73">
                  <c:v>3223</c:v>
                </c:pt>
                <c:pt idx="74">
                  <c:v>3212</c:v>
                </c:pt>
                <c:pt idx="75">
                  <c:v>3206</c:v>
                </c:pt>
                <c:pt idx="76">
                  <c:v>2814</c:v>
                </c:pt>
                <c:pt idx="77">
                  <c:v>2940</c:v>
                </c:pt>
                <c:pt idx="78">
                  <c:v>3303</c:v>
                </c:pt>
                <c:pt idx="79">
                  <c:v>3474</c:v>
                </c:pt>
                <c:pt idx="80">
                  <c:v>3645</c:v>
                </c:pt>
                <c:pt idx="81">
                  <c:v>3725</c:v>
                </c:pt>
                <c:pt idx="82">
                  <c:v>3391</c:v>
                </c:pt>
                <c:pt idx="83">
                  <c:v>3067</c:v>
                </c:pt>
                <c:pt idx="84">
                  <c:v>3044</c:v>
                </c:pt>
                <c:pt idx="85">
                  <c:v>3316</c:v>
                </c:pt>
                <c:pt idx="86">
                  <c:v>3894</c:v>
                </c:pt>
                <c:pt idx="87">
                  <c:v>3949</c:v>
                </c:pt>
                <c:pt idx="88">
                  <c:v>4404</c:v>
                </c:pt>
                <c:pt idx="89">
                  <c:v>4055</c:v>
                </c:pt>
                <c:pt idx="90">
                  <c:v>3512</c:v>
                </c:pt>
                <c:pt idx="91">
                  <c:v>4215</c:v>
                </c:pt>
                <c:pt idx="92">
                  <c:v>4368</c:v>
                </c:pt>
                <c:pt idx="93">
                  <c:v>3745</c:v>
                </c:pt>
                <c:pt idx="94">
                  <c:v>3760</c:v>
                </c:pt>
                <c:pt idx="95">
                  <c:v>3921</c:v>
                </c:pt>
                <c:pt idx="96">
                  <c:v>3900</c:v>
                </c:pt>
                <c:pt idx="97">
                  <c:v>3845</c:v>
                </c:pt>
                <c:pt idx="98">
                  <c:v>4148</c:v>
                </c:pt>
                <c:pt idx="99">
                  <c:v>4335</c:v>
                </c:pt>
                <c:pt idx="100">
                  <c:v>4478</c:v>
                </c:pt>
                <c:pt idx="101">
                  <c:v>4684</c:v>
                </c:pt>
                <c:pt idx="102">
                  <c:v>5029</c:v>
                </c:pt>
                <c:pt idx="103">
                  <c:v>5409</c:v>
                </c:pt>
                <c:pt idx="104">
                  <c:v>5176</c:v>
                </c:pt>
                <c:pt idx="105">
                  <c:v>5292</c:v>
                </c:pt>
                <c:pt idx="106">
                  <c:v>6186</c:v>
                </c:pt>
                <c:pt idx="107">
                  <c:v>7298</c:v>
                </c:pt>
                <c:pt idx="108">
                  <c:v>9224</c:v>
                </c:pt>
                <c:pt idx="109">
                  <c:v>8980</c:v>
                </c:pt>
                <c:pt idx="110">
                  <c:v>8196</c:v>
                </c:pt>
                <c:pt idx="111">
                  <c:v>7990</c:v>
                </c:pt>
                <c:pt idx="112">
                  <c:v>8201</c:v>
                </c:pt>
                <c:pt idx="113">
                  <c:v>8814</c:v>
                </c:pt>
                <c:pt idx="114">
                  <c:v>8888</c:v>
                </c:pt>
                <c:pt idx="115">
                  <c:v>9097</c:v>
                </c:pt>
                <c:pt idx="116">
                  <c:v>9420</c:v>
                </c:pt>
                <c:pt idx="117">
                  <c:v>8922</c:v>
                </c:pt>
                <c:pt idx="118">
                  <c:v>8807</c:v>
                </c:pt>
                <c:pt idx="119">
                  <c:v>8928</c:v>
                </c:pt>
                <c:pt idx="120">
                  <c:v>9015</c:v>
                </c:pt>
                <c:pt idx="121">
                  <c:v>9132</c:v>
                </c:pt>
                <c:pt idx="122">
                  <c:v>9252</c:v>
                </c:pt>
                <c:pt idx="123">
                  <c:v>9041</c:v>
                </c:pt>
                <c:pt idx="124">
                  <c:v>9169</c:v>
                </c:pt>
                <c:pt idx="125">
                  <c:v>9278</c:v>
                </c:pt>
                <c:pt idx="126">
                  <c:v>9383</c:v>
                </c:pt>
                <c:pt idx="127">
                  <c:v>9359</c:v>
                </c:pt>
                <c:pt idx="128">
                  <c:v>9254</c:v>
                </c:pt>
                <c:pt idx="129">
                  <c:v>8837</c:v>
                </c:pt>
                <c:pt idx="130">
                  <c:v>8549</c:v>
                </c:pt>
                <c:pt idx="131">
                  <c:v>8244</c:v>
                </c:pt>
                <c:pt idx="132">
                  <c:v>8348</c:v>
                </c:pt>
                <c:pt idx="133">
                  <c:v>8023</c:v>
                </c:pt>
                <c:pt idx="134">
                  <c:v>8061</c:v>
                </c:pt>
                <c:pt idx="135">
                  <c:v>8170</c:v>
                </c:pt>
                <c:pt idx="136">
                  <c:v>8281</c:v>
                </c:pt>
                <c:pt idx="137">
                  <c:v>8323</c:v>
                </c:pt>
                <c:pt idx="138">
                  <c:v>8414</c:v>
                </c:pt>
                <c:pt idx="139">
                  <c:v>8614</c:v>
                </c:pt>
                <c:pt idx="140">
                  <c:v>8766</c:v>
                </c:pt>
                <c:pt idx="141">
                  <c:v>9166</c:v>
                </c:pt>
                <c:pt idx="142">
                  <c:v>9157</c:v>
                </c:pt>
                <c:pt idx="143">
                  <c:v>8972</c:v>
                </c:pt>
                <c:pt idx="144">
                  <c:v>9200</c:v>
                </c:pt>
                <c:pt idx="145">
                  <c:v>9281</c:v>
                </c:pt>
                <c:pt idx="146">
                  <c:v>9273</c:v>
                </c:pt>
                <c:pt idx="147">
                  <c:v>9252</c:v>
                </c:pt>
                <c:pt idx="148">
                  <c:v>9157</c:v>
                </c:pt>
                <c:pt idx="149">
                  <c:v>9321</c:v>
                </c:pt>
                <c:pt idx="150">
                  <c:v>9351</c:v>
                </c:pt>
                <c:pt idx="151">
                  <c:v>8662</c:v>
                </c:pt>
                <c:pt idx="152">
                  <c:v>8562</c:v>
                </c:pt>
                <c:pt idx="153">
                  <c:v>8676</c:v>
                </c:pt>
                <c:pt idx="154">
                  <c:v>8683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'Tavola 13.23'!$E$8</c:f>
              <c:strCache>
                <c:ptCount val="1"/>
                <c:pt idx="0">
                  <c:v>Equini</c:v>
                </c:pt>
              </c:strCache>
            </c:strRef>
          </c:tx>
          <c:marker>
            <c:symbol val="none"/>
          </c:marker>
          <c:cat>
            <c:numRef>
              <c:f>'Tavola 13.23'!$A$10:$A$164</c:f>
              <c:numCache>
                <c:formatCode>General</c:formatCode>
                <c:ptCount val="155"/>
                <c:pt idx="0">
                  <c:v>1861</c:v>
                </c:pt>
                <c:pt idx="1">
                  <c:v>1862</c:v>
                </c:pt>
                <c:pt idx="2">
                  <c:v>1863</c:v>
                </c:pt>
                <c:pt idx="3">
                  <c:v>1864</c:v>
                </c:pt>
                <c:pt idx="4">
                  <c:v>1865</c:v>
                </c:pt>
                <c:pt idx="5">
                  <c:v>1866</c:v>
                </c:pt>
                <c:pt idx="6">
                  <c:v>1867</c:v>
                </c:pt>
                <c:pt idx="7">
                  <c:v>1868</c:v>
                </c:pt>
                <c:pt idx="8">
                  <c:v>1869</c:v>
                </c:pt>
                <c:pt idx="9">
                  <c:v>1870</c:v>
                </c:pt>
                <c:pt idx="10">
                  <c:v>1871</c:v>
                </c:pt>
                <c:pt idx="11">
                  <c:v>1872</c:v>
                </c:pt>
                <c:pt idx="12">
                  <c:v>1873</c:v>
                </c:pt>
                <c:pt idx="13">
                  <c:v>1874</c:v>
                </c:pt>
                <c:pt idx="14">
                  <c:v>1875</c:v>
                </c:pt>
                <c:pt idx="15">
                  <c:v>1876</c:v>
                </c:pt>
                <c:pt idx="16">
                  <c:v>1877</c:v>
                </c:pt>
                <c:pt idx="17">
                  <c:v>1878</c:v>
                </c:pt>
                <c:pt idx="18">
                  <c:v>1879</c:v>
                </c:pt>
                <c:pt idx="19">
                  <c:v>1880</c:v>
                </c:pt>
                <c:pt idx="20">
                  <c:v>1881</c:v>
                </c:pt>
                <c:pt idx="21">
                  <c:v>1882</c:v>
                </c:pt>
                <c:pt idx="22">
                  <c:v>1883</c:v>
                </c:pt>
                <c:pt idx="23">
                  <c:v>1884</c:v>
                </c:pt>
                <c:pt idx="24">
                  <c:v>1885</c:v>
                </c:pt>
                <c:pt idx="25">
                  <c:v>1886</c:v>
                </c:pt>
                <c:pt idx="26">
                  <c:v>1887</c:v>
                </c:pt>
                <c:pt idx="27">
                  <c:v>1888</c:v>
                </c:pt>
                <c:pt idx="28">
                  <c:v>1889</c:v>
                </c:pt>
                <c:pt idx="29">
                  <c:v>1890</c:v>
                </c:pt>
                <c:pt idx="30">
                  <c:v>1891</c:v>
                </c:pt>
                <c:pt idx="31">
                  <c:v>1892</c:v>
                </c:pt>
                <c:pt idx="32">
                  <c:v>1893</c:v>
                </c:pt>
                <c:pt idx="33">
                  <c:v>1894</c:v>
                </c:pt>
                <c:pt idx="34">
                  <c:v>1895</c:v>
                </c:pt>
                <c:pt idx="35">
                  <c:v>1896</c:v>
                </c:pt>
                <c:pt idx="36">
                  <c:v>1897</c:v>
                </c:pt>
                <c:pt idx="37">
                  <c:v>1898</c:v>
                </c:pt>
                <c:pt idx="38">
                  <c:v>1899</c:v>
                </c:pt>
                <c:pt idx="39">
                  <c:v>1900</c:v>
                </c:pt>
                <c:pt idx="40">
                  <c:v>1901</c:v>
                </c:pt>
                <c:pt idx="41">
                  <c:v>1902</c:v>
                </c:pt>
                <c:pt idx="42">
                  <c:v>1903</c:v>
                </c:pt>
                <c:pt idx="43">
                  <c:v>1904</c:v>
                </c:pt>
                <c:pt idx="44">
                  <c:v>1905</c:v>
                </c:pt>
                <c:pt idx="45">
                  <c:v>1906</c:v>
                </c:pt>
                <c:pt idx="46">
                  <c:v>1907</c:v>
                </c:pt>
                <c:pt idx="47">
                  <c:v>1908</c:v>
                </c:pt>
                <c:pt idx="48">
                  <c:v>1909</c:v>
                </c:pt>
                <c:pt idx="49">
                  <c:v>1910</c:v>
                </c:pt>
                <c:pt idx="50">
                  <c:v>1911</c:v>
                </c:pt>
                <c:pt idx="51">
                  <c:v>1912</c:v>
                </c:pt>
                <c:pt idx="52">
                  <c:v>1913</c:v>
                </c:pt>
                <c:pt idx="53">
                  <c:v>1914</c:v>
                </c:pt>
                <c:pt idx="54">
                  <c:v>1915</c:v>
                </c:pt>
                <c:pt idx="55">
                  <c:v>1916</c:v>
                </c:pt>
                <c:pt idx="56">
                  <c:v>1917</c:v>
                </c:pt>
                <c:pt idx="57">
                  <c:v>1918</c:v>
                </c:pt>
                <c:pt idx="58">
                  <c:v>1919</c:v>
                </c:pt>
                <c:pt idx="59">
                  <c:v>1920</c:v>
                </c:pt>
                <c:pt idx="60">
                  <c:v>1921</c:v>
                </c:pt>
                <c:pt idx="61">
                  <c:v>1922</c:v>
                </c:pt>
                <c:pt idx="62">
                  <c:v>1923</c:v>
                </c:pt>
                <c:pt idx="63">
                  <c:v>1924</c:v>
                </c:pt>
                <c:pt idx="64">
                  <c:v>1925</c:v>
                </c:pt>
                <c:pt idx="65">
                  <c:v>1926</c:v>
                </c:pt>
                <c:pt idx="66">
                  <c:v>1927</c:v>
                </c:pt>
                <c:pt idx="67">
                  <c:v>1928</c:v>
                </c:pt>
                <c:pt idx="68">
                  <c:v>1929</c:v>
                </c:pt>
                <c:pt idx="69">
                  <c:v>1930</c:v>
                </c:pt>
                <c:pt idx="70">
                  <c:v>1931</c:v>
                </c:pt>
                <c:pt idx="71">
                  <c:v>1932</c:v>
                </c:pt>
                <c:pt idx="72">
                  <c:v>1933</c:v>
                </c:pt>
                <c:pt idx="73">
                  <c:v>1934</c:v>
                </c:pt>
                <c:pt idx="74">
                  <c:v>1935</c:v>
                </c:pt>
                <c:pt idx="75">
                  <c:v>1936</c:v>
                </c:pt>
                <c:pt idx="76">
                  <c:v>1937</c:v>
                </c:pt>
                <c:pt idx="77">
                  <c:v>1938</c:v>
                </c:pt>
                <c:pt idx="78">
                  <c:v>1939</c:v>
                </c:pt>
                <c:pt idx="79">
                  <c:v>1940</c:v>
                </c:pt>
                <c:pt idx="80">
                  <c:v>1941</c:v>
                </c:pt>
                <c:pt idx="81">
                  <c:v>1942</c:v>
                </c:pt>
                <c:pt idx="82">
                  <c:v>1943</c:v>
                </c:pt>
                <c:pt idx="83">
                  <c:v>1944</c:v>
                </c:pt>
                <c:pt idx="84">
                  <c:v>1945</c:v>
                </c:pt>
                <c:pt idx="85">
                  <c:v>1946</c:v>
                </c:pt>
                <c:pt idx="86">
                  <c:v>1947</c:v>
                </c:pt>
                <c:pt idx="87">
                  <c:v>1948</c:v>
                </c:pt>
                <c:pt idx="88">
                  <c:v>1949</c:v>
                </c:pt>
                <c:pt idx="89">
                  <c:v>1950</c:v>
                </c:pt>
                <c:pt idx="90">
                  <c:v>1951</c:v>
                </c:pt>
                <c:pt idx="91">
                  <c:v>1952</c:v>
                </c:pt>
                <c:pt idx="92">
                  <c:v>1953</c:v>
                </c:pt>
                <c:pt idx="93">
                  <c:v>1954</c:v>
                </c:pt>
                <c:pt idx="94">
                  <c:v>1955</c:v>
                </c:pt>
                <c:pt idx="95">
                  <c:v>1956</c:v>
                </c:pt>
                <c:pt idx="96">
                  <c:v>1957</c:v>
                </c:pt>
                <c:pt idx="97">
                  <c:v>1958</c:v>
                </c:pt>
                <c:pt idx="98">
                  <c:v>1959</c:v>
                </c:pt>
                <c:pt idx="99">
                  <c:v>1960</c:v>
                </c:pt>
                <c:pt idx="100">
                  <c:v>1961</c:v>
                </c:pt>
                <c:pt idx="101">
                  <c:v>1962</c:v>
                </c:pt>
                <c:pt idx="102">
                  <c:v>1963</c:v>
                </c:pt>
                <c:pt idx="103">
                  <c:v>1964</c:v>
                </c:pt>
                <c:pt idx="104">
                  <c:v>1965</c:v>
                </c:pt>
                <c:pt idx="105">
                  <c:v>1966</c:v>
                </c:pt>
                <c:pt idx="106">
                  <c:v>1967</c:v>
                </c:pt>
                <c:pt idx="107">
                  <c:v>1968</c:v>
                </c:pt>
                <c:pt idx="108">
                  <c:v>1969</c:v>
                </c:pt>
                <c:pt idx="109">
                  <c:v>1970</c:v>
                </c:pt>
                <c:pt idx="110">
                  <c:v>1971</c:v>
                </c:pt>
                <c:pt idx="111">
                  <c:v>1972</c:v>
                </c:pt>
                <c:pt idx="112">
                  <c:v>1973</c:v>
                </c:pt>
                <c:pt idx="113">
                  <c:v>1974</c:v>
                </c:pt>
                <c:pt idx="114">
                  <c:v>1975</c:v>
                </c:pt>
                <c:pt idx="115">
                  <c:v>1976</c:v>
                </c:pt>
                <c:pt idx="116">
                  <c:v>1977</c:v>
                </c:pt>
                <c:pt idx="117">
                  <c:v>1978</c:v>
                </c:pt>
                <c:pt idx="118">
                  <c:v>1979</c:v>
                </c:pt>
                <c:pt idx="119">
                  <c:v>1980</c:v>
                </c:pt>
                <c:pt idx="120">
                  <c:v>1981</c:v>
                </c:pt>
                <c:pt idx="121">
                  <c:v>1982</c:v>
                </c:pt>
                <c:pt idx="122">
                  <c:v>1983</c:v>
                </c:pt>
                <c:pt idx="123">
                  <c:v>1984</c:v>
                </c:pt>
                <c:pt idx="124">
                  <c:v>1985</c:v>
                </c:pt>
                <c:pt idx="125">
                  <c:v>1986</c:v>
                </c:pt>
                <c:pt idx="126">
                  <c:v>1987</c:v>
                </c:pt>
                <c:pt idx="127">
                  <c:v>1988</c:v>
                </c:pt>
                <c:pt idx="128">
                  <c:v>1989</c:v>
                </c:pt>
                <c:pt idx="129">
                  <c:v>1990</c:v>
                </c:pt>
                <c:pt idx="130">
                  <c:v>1991</c:v>
                </c:pt>
                <c:pt idx="131">
                  <c:v>1992</c:v>
                </c:pt>
                <c:pt idx="132">
                  <c:v>1993</c:v>
                </c:pt>
                <c:pt idx="133">
                  <c:v>1994</c:v>
                </c:pt>
                <c:pt idx="134">
                  <c:v>1995</c:v>
                </c:pt>
                <c:pt idx="135">
                  <c:v>1996</c:v>
                </c:pt>
                <c:pt idx="136">
                  <c:v>1997</c:v>
                </c:pt>
                <c:pt idx="137">
                  <c:v>1998</c:v>
                </c:pt>
                <c:pt idx="138">
                  <c:v>1999</c:v>
                </c:pt>
                <c:pt idx="139">
                  <c:v>2000</c:v>
                </c:pt>
                <c:pt idx="140">
                  <c:v>2001</c:v>
                </c:pt>
                <c:pt idx="141">
                  <c:v>2002</c:v>
                </c:pt>
                <c:pt idx="142">
                  <c:v>2003</c:v>
                </c:pt>
                <c:pt idx="143">
                  <c:v>2004</c:v>
                </c:pt>
                <c:pt idx="144">
                  <c:v>2005</c:v>
                </c:pt>
                <c:pt idx="145">
                  <c:v>2006</c:v>
                </c:pt>
                <c:pt idx="146">
                  <c:v>2007</c:v>
                </c:pt>
                <c:pt idx="147">
                  <c:v>2008</c:v>
                </c:pt>
                <c:pt idx="148">
                  <c:v>2009</c:v>
                </c:pt>
                <c:pt idx="149">
                  <c:v>2010</c:v>
                </c:pt>
                <c:pt idx="150">
                  <c:v>2011</c:v>
                </c:pt>
                <c:pt idx="151">
                  <c:v>2012</c:v>
                </c:pt>
                <c:pt idx="152">
                  <c:v>2013</c:v>
                </c:pt>
                <c:pt idx="153">
                  <c:v>2014</c:v>
                </c:pt>
                <c:pt idx="154">
                  <c:v>2015</c:v>
                </c:pt>
              </c:numCache>
            </c:numRef>
          </c:cat>
          <c:val>
            <c:numRef>
              <c:f>'Tavola 13.23'!$E$10:$E$164</c:f>
              <c:numCache>
                <c:formatCode>#,##0</c:formatCode>
                <c:ptCount val="155"/>
                <c:pt idx="0">
                  <c:v>1271</c:v>
                </c:pt>
                <c:pt idx="1">
                  <c:v>1156</c:v>
                </c:pt>
                <c:pt idx="2">
                  <c:v>1067</c:v>
                </c:pt>
                <c:pt idx="3">
                  <c:v>1005</c:v>
                </c:pt>
                <c:pt idx="4">
                  <c:v>970</c:v>
                </c:pt>
                <c:pt idx="5">
                  <c:v>961</c:v>
                </c:pt>
                <c:pt idx="6">
                  <c:v>1059</c:v>
                </c:pt>
                <c:pt idx="7">
                  <c:v>1106</c:v>
                </c:pt>
                <c:pt idx="8">
                  <c:v>1182</c:v>
                </c:pt>
                <c:pt idx="9">
                  <c:v>1287</c:v>
                </c:pt>
                <c:pt idx="10">
                  <c:v>1391</c:v>
                </c:pt>
                <c:pt idx="11">
                  <c:v>1463</c:v>
                </c:pt>
                <c:pt idx="12">
                  <c:v>1518</c:v>
                </c:pt>
                <c:pt idx="13">
                  <c:v>1555</c:v>
                </c:pt>
                <c:pt idx="14">
                  <c:v>1576</c:v>
                </c:pt>
                <c:pt idx="15">
                  <c:v>1579</c:v>
                </c:pt>
                <c:pt idx="16">
                  <c:v>1565</c:v>
                </c:pt>
                <c:pt idx="17">
                  <c:v>1562</c:v>
                </c:pt>
                <c:pt idx="18">
                  <c:v>1568</c:v>
                </c:pt>
                <c:pt idx="19">
                  <c:v>1585</c:v>
                </c:pt>
                <c:pt idx="20">
                  <c:v>1613</c:v>
                </c:pt>
                <c:pt idx="21">
                  <c:v>1674</c:v>
                </c:pt>
                <c:pt idx="22">
                  <c:v>1722</c:v>
                </c:pt>
                <c:pt idx="23">
                  <c:v>1757</c:v>
                </c:pt>
                <c:pt idx="24">
                  <c:v>1778</c:v>
                </c:pt>
                <c:pt idx="25">
                  <c:v>1785</c:v>
                </c:pt>
                <c:pt idx="26">
                  <c:v>1779</c:v>
                </c:pt>
                <c:pt idx="27">
                  <c:v>1759</c:v>
                </c:pt>
                <c:pt idx="28">
                  <c:v>1726</c:v>
                </c:pt>
                <c:pt idx="29">
                  <c:v>1679</c:v>
                </c:pt>
                <c:pt idx="30">
                  <c:v>1695</c:v>
                </c:pt>
                <c:pt idx="31">
                  <c:v>1711</c:v>
                </c:pt>
                <c:pt idx="32">
                  <c:v>1725</c:v>
                </c:pt>
                <c:pt idx="33">
                  <c:v>1739</c:v>
                </c:pt>
                <c:pt idx="34">
                  <c:v>1752</c:v>
                </c:pt>
                <c:pt idx="35">
                  <c:v>1764</c:v>
                </c:pt>
                <c:pt idx="36">
                  <c:v>1775</c:v>
                </c:pt>
                <c:pt idx="37">
                  <c:v>1786</c:v>
                </c:pt>
                <c:pt idx="38">
                  <c:v>1795</c:v>
                </c:pt>
                <c:pt idx="39">
                  <c:v>1804</c:v>
                </c:pt>
                <c:pt idx="40">
                  <c:v>1828</c:v>
                </c:pt>
                <c:pt idx="41">
                  <c:v>1850</c:v>
                </c:pt>
                <c:pt idx="42">
                  <c:v>1870</c:v>
                </c:pt>
                <c:pt idx="43">
                  <c:v>1888</c:v>
                </c:pt>
                <c:pt idx="44">
                  <c:v>1904</c:v>
                </c:pt>
                <c:pt idx="45">
                  <c:v>1993</c:v>
                </c:pt>
                <c:pt idx="46">
                  <c:v>2073</c:v>
                </c:pt>
                <c:pt idx="47">
                  <c:v>2142</c:v>
                </c:pt>
                <c:pt idx="48">
                  <c:v>2202</c:v>
                </c:pt>
                <c:pt idx="49">
                  <c:v>2251</c:v>
                </c:pt>
                <c:pt idx="50">
                  <c:v>2291</c:v>
                </c:pt>
                <c:pt idx="51">
                  <c:v>2321</c:v>
                </c:pt>
                <c:pt idx="52">
                  <c:v>2340</c:v>
                </c:pt>
                <c:pt idx="53">
                  <c:v>2350</c:v>
                </c:pt>
                <c:pt idx="54">
                  <c:v>2191</c:v>
                </c:pt>
                <c:pt idx="55">
                  <c:v>2089</c:v>
                </c:pt>
                <c:pt idx="56">
                  <c:v>2044</c:v>
                </c:pt>
                <c:pt idx="57">
                  <c:v>2056</c:v>
                </c:pt>
                <c:pt idx="58">
                  <c:v>2125</c:v>
                </c:pt>
                <c:pt idx="59">
                  <c:v>2252</c:v>
                </c:pt>
                <c:pt idx="60">
                  <c:v>2436</c:v>
                </c:pt>
                <c:pt idx="61">
                  <c:v>2444</c:v>
                </c:pt>
                <c:pt idx="62">
                  <c:v>2460</c:v>
                </c:pt>
                <c:pt idx="63">
                  <c:v>2483</c:v>
                </c:pt>
                <c:pt idx="64">
                  <c:v>2513</c:v>
                </c:pt>
                <c:pt idx="65">
                  <c:v>2550</c:v>
                </c:pt>
                <c:pt idx="66">
                  <c:v>2529</c:v>
                </c:pt>
                <c:pt idx="67">
                  <c:v>2483</c:v>
                </c:pt>
                <c:pt idx="68">
                  <c:v>2411</c:v>
                </c:pt>
                <c:pt idx="69">
                  <c:v>2313</c:v>
                </c:pt>
                <c:pt idx="70">
                  <c:v>2261</c:v>
                </c:pt>
                <c:pt idx="71">
                  <c:v>2212</c:v>
                </c:pt>
                <c:pt idx="72">
                  <c:v>2165</c:v>
                </c:pt>
                <c:pt idx="73">
                  <c:v>2122</c:v>
                </c:pt>
                <c:pt idx="74">
                  <c:v>2081</c:v>
                </c:pt>
                <c:pt idx="75">
                  <c:v>2043</c:v>
                </c:pt>
                <c:pt idx="76">
                  <c:v>2020</c:v>
                </c:pt>
                <c:pt idx="77">
                  <c:v>2019</c:v>
                </c:pt>
                <c:pt idx="78">
                  <c:v>2002</c:v>
                </c:pt>
                <c:pt idx="79">
                  <c:v>1871</c:v>
                </c:pt>
                <c:pt idx="80">
                  <c:v>1741</c:v>
                </c:pt>
                <c:pt idx="81">
                  <c:v>1764</c:v>
                </c:pt>
                <c:pt idx="82">
                  <c:v>1629</c:v>
                </c:pt>
                <c:pt idx="83">
                  <c:v>1496</c:v>
                </c:pt>
                <c:pt idx="84">
                  <c:v>1434</c:v>
                </c:pt>
                <c:pt idx="85">
                  <c:v>1444</c:v>
                </c:pt>
                <c:pt idx="86">
                  <c:v>1531</c:v>
                </c:pt>
                <c:pt idx="87">
                  <c:v>1915</c:v>
                </c:pt>
                <c:pt idx="88">
                  <c:v>1956</c:v>
                </c:pt>
                <c:pt idx="89">
                  <c:v>1967</c:v>
                </c:pt>
                <c:pt idx="90">
                  <c:v>1935</c:v>
                </c:pt>
                <c:pt idx="91">
                  <c:v>1892</c:v>
                </c:pt>
                <c:pt idx="92">
                  <c:v>1842</c:v>
                </c:pt>
                <c:pt idx="93">
                  <c:v>1795</c:v>
                </c:pt>
                <c:pt idx="94">
                  <c:v>1652</c:v>
                </c:pt>
                <c:pt idx="95">
                  <c:v>1427</c:v>
                </c:pt>
                <c:pt idx="96">
                  <c:v>1393</c:v>
                </c:pt>
                <c:pt idx="97">
                  <c:v>1338</c:v>
                </c:pt>
                <c:pt idx="98">
                  <c:v>1290</c:v>
                </c:pt>
                <c:pt idx="99">
                  <c:v>1241</c:v>
                </c:pt>
                <c:pt idx="100">
                  <c:v>1170</c:v>
                </c:pt>
                <c:pt idx="101">
                  <c:v>1103</c:v>
                </c:pt>
                <c:pt idx="102">
                  <c:v>1049</c:v>
                </c:pt>
                <c:pt idx="103">
                  <c:v>1029</c:v>
                </c:pt>
                <c:pt idx="104">
                  <c:v>958</c:v>
                </c:pt>
                <c:pt idx="105">
                  <c:v>921</c:v>
                </c:pt>
                <c:pt idx="106">
                  <c:v>867</c:v>
                </c:pt>
                <c:pt idx="107">
                  <c:v>820</c:v>
                </c:pt>
                <c:pt idx="108">
                  <c:v>777</c:v>
                </c:pt>
                <c:pt idx="109">
                  <c:v>708</c:v>
                </c:pt>
                <c:pt idx="110">
                  <c:v>655</c:v>
                </c:pt>
                <c:pt idx="111">
                  <c:v>620</c:v>
                </c:pt>
                <c:pt idx="112">
                  <c:v>592</c:v>
                </c:pt>
                <c:pt idx="113">
                  <c:v>561</c:v>
                </c:pt>
                <c:pt idx="114">
                  <c:v>540</c:v>
                </c:pt>
                <c:pt idx="115">
                  <c:v>541</c:v>
                </c:pt>
                <c:pt idx="116">
                  <c:v>524</c:v>
                </c:pt>
                <c:pt idx="117">
                  <c:v>510</c:v>
                </c:pt>
                <c:pt idx="118">
                  <c:v>500</c:v>
                </c:pt>
                <c:pt idx="119">
                  <c:v>483</c:v>
                </c:pt>
                <c:pt idx="120">
                  <c:v>480</c:v>
                </c:pt>
                <c:pt idx="121">
                  <c:v>422</c:v>
                </c:pt>
                <c:pt idx="122">
                  <c:v>413</c:v>
                </c:pt>
                <c:pt idx="123">
                  <c:v>401</c:v>
                </c:pt>
                <c:pt idx="124">
                  <c:v>398</c:v>
                </c:pt>
                <c:pt idx="125">
                  <c:v>395</c:v>
                </c:pt>
                <c:pt idx="126">
                  <c:v>386</c:v>
                </c:pt>
                <c:pt idx="127">
                  <c:v>384</c:v>
                </c:pt>
                <c:pt idx="128">
                  <c:v>388</c:v>
                </c:pt>
                <c:pt idx="129">
                  <c:v>372</c:v>
                </c:pt>
                <c:pt idx="130">
                  <c:v>376</c:v>
                </c:pt>
                <c:pt idx="131">
                  <c:v>373</c:v>
                </c:pt>
                <c:pt idx="132">
                  <c:v>373</c:v>
                </c:pt>
                <c:pt idx="133">
                  <c:v>367</c:v>
                </c:pt>
                <c:pt idx="134">
                  <c:v>353</c:v>
                </c:pt>
                <c:pt idx="135">
                  <c:v>346</c:v>
                </c:pt>
                <c:pt idx="136">
                  <c:v>343</c:v>
                </c:pt>
                <c:pt idx="137">
                  <c:v>325</c:v>
                </c:pt>
                <c:pt idx="138">
                  <c:v>324</c:v>
                </c:pt>
                <c:pt idx="139">
                  <c:v>185</c:v>
                </c:pt>
                <c:pt idx="140">
                  <c:v>313</c:v>
                </c:pt>
                <c:pt idx="141">
                  <c:v>317</c:v>
                </c:pt>
                <c:pt idx="142">
                  <c:v>311</c:v>
                </c:pt>
                <c:pt idx="143">
                  <c:v>307</c:v>
                </c:pt>
                <c:pt idx="144">
                  <c:v>309</c:v>
                </c:pt>
                <c:pt idx="145">
                  <c:v>318</c:v>
                </c:pt>
                <c:pt idx="146">
                  <c:v>350</c:v>
                </c:pt>
                <c:pt idx="147">
                  <c:v>369</c:v>
                </c:pt>
                <c:pt idx="148">
                  <c:v>386</c:v>
                </c:pt>
                <c:pt idx="149">
                  <c:v>420</c:v>
                </c:pt>
                <c:pt idx="150">
                  <c:v>424</c:v>
                </c:pt>
                <c:pt idx="151">
                  <c:v>456</c:v>
                </c:pt>
                <c:pt idx="152">
                  <c:v>457</c:v>
                </c:pt>
                <c:pt idx="153">
                  <c:v>458</c:v>
                </c:pt>
                <c:pt idx="154">
                  <c:v>456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438976"/>
        <c:axId val="123440512"/>
      </c:lineChart>
      <c:catAx>
        <c:axId val="12343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it-IT"/>
          </a:p>
        </c:txPr>
        <c:crossAx val="123440512"/>
        <c:crosses val="autoZero"/>
        <c:auto val="1"/>
        <c:lblAlgn val="ctr"/>
        <c:lblOffset val="100"/>
        <c:tickLblSkip val="1"/>
        <c:noMultiLvlLbl val="0"/>
      </c:catAx>
      <c:valAx>
        <c:axId val="123440512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234389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raffronto!$B$5</c:f>
              <c:strCache>
                <c:ptCount val="1"/>
                <c:pt idx="0">
                  <c:v>TOTALE MACELLAZIONI RELATIVE A BOVINI</c:v>
                </c:pt>
              </c:strCache>
            </c:strRef>
          </c:tx>
          <c:invertIfNegative val="0"/>
          <c:cat>
            <c:strRef>
              <c:f>raffronto!$C$4:$K$4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2016 (giu)</c:v>
                </c:pt>
                <c:pt idx="8">
                  <c:v>2017 (giu)</c:v>
                </c:pt>
              </c:strCache>
            </c:strRef>
          </c:cat>
          <c:val>
            <c:numRef>
              <c:f>raffronto!$C$5:$K$5</c:f>
              <c:numCache>
                <c:formatCode>_-* #,##0_-;\-* #,##0_-;_-* "-"??_-;_-@_-</c:formatCode>
                <c:ptCount val="9"/>
                <c:pt idx="0">
                  <c:v>2819595</c:v>
                </c:pt>
                <c:pt idx="1">
                  <c:v>2827072</c:v>
                </c:pt>
                <c:pt idx="2">
                  <c:v>2745390</c:v>
                </c:pt>
                <c:pt idx="3">
                  <c:v>2619201</c:v>
                </c:pt>
                <c:pt idx="4">
                  <c:v>2484394</c:v>
                </c:pt>
                <c:pt idx="5">
                  <c:v>2508880</c:v>
                </c:pt>
                <c:pt idx="6">
                  <c:v>2548182</c:v>
                </c:pt>
                <c:pt idx="7">
                  <c:v>1222052</c:v>
                </c:pt>
                <c:pt idx="8">
                  <c:v>1241177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3051904"/>
        <c:axId val="133053440"/>
      </c:barChart>
      <c:catAx>
        <c:axId val="133051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3053440"/>
        <c:crosses val="autoZero"/>
        <c:auto val="1"/>
        <c:lblAlgn val="ctr"/>
        <c:lblOffset val="100"/>
        <c:noMultiLvlLbl val="0"/>
      </c:catAx>
      <c:valAx>
        <c:axId val="13305344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33051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351405172112032E-2"/>
          <c:y val="0.35948779747792819"/>
          <c:w val="0.95737292196764179"/>
          <c:h val="0.53587893622103211"/>
        </c:manualLayout>
      </c:layout>
      <c:lineChart>
        <c:grouping val="standard"/>
        <c:varyColors val="0"/>
        <c:ser>
          <c:idx val="0"/>
          <c:order val="0"/>
          <c:tx>
            <c:v>consumo apparente</c:v>
          </c:tx>
          <c:marker>
            <c:symbol val="diamond"/>
            <c:size val="5"/>
          </c:marker>
          <c:dLbls>
            <c:dLbl>
              <c:idx val="0"/>
              <c:layout>
                <c:manualLayout>
                  <c:x val="-1.778713489690794E-2"/>
                  <c:y val="2.7007880766874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954438181858283E-2"/>
                  <c:y val="-1.42619708191403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787134896907929E-2"/>
                  <c:y val="4.1535825352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56811837312069E-2"/>
                  <c:y val="-4.00401373006605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731367135257826E-2"/>
                  <c:y val="3.1573189160128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78713489690794E-2"/>
                  <c:y val="4.1535825352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842902658558055E-2"/>
                  <c:y val="-4.4807021645069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9824313404674682E-2"/>
                  <c:y val="3.018248473502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3898750624086428E-2"/>
                  <c:y val="-3.1333841103322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8805724150791313E-2"/>
                  <c:y val="3.6531692671339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8805724150791313E-2"/>
                  <c:y val="-3.45084450714773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-1.167567957748597E-2"/>
                  <c:y val="3.47044206235272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layout>
                <c:manualLayout>
                  <c:x val="-2.1861491912441425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9824313404674682E-2"/>
                  <c:y val="-3.1523506722426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2.0842902658558055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layout>
                <c:manualLayout>
                  <c:x val="-2.0842902658558055E-2"/>
                  <c:y val="-3.4844385453086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1.5749956389141197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layout>
                <c:manualLayout>
                  <c:x val="-1.744835154747151E-2"/>
                  <c:y val="-3.04247502586185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2.0842902658558055E-2"/>
                  <c:y val="3.15731891601288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1.778713489690794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layout>
                <c:manualLayout>
                  <c:x val="-1.7787134896908016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2.2880081166324798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1.4731367135257826E-2"/>
                  <c:y val="3.8214946621450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>
                <c:manualLayout>
                  <c:x val="-1.5749956389141197E-2"/>
                  <c:y val="-3.1523506722426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>
                <c:manualLayout>
                  <c:x val="-1.778713489690794E-2"/>
                  <c:y val="4.485670408277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layout>
                <c:manualLayout>
                  <c:x val="-1.5749956389141197E-2"/>
                  <c:y val="2.493143169880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layout>
                <c:manualLayout>
                  <c:x val="-1.9824313404674682E-2"/>
                  <c:y val="3.8214946621450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2.0842902658558055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1.8805724150791313E-2"/>
                  <c:y val="2.493143169880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>
                <c:manualLayout>
                  <c:x val="-2.8991616689625029E-2"/>
                  <c:y val="2.493143169880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layout>
                <c:manualLayout>
                  <c:x val="-6.5489674753222695E-3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'[tabelle e grafici per testo finale Assocarni.xlsx]5'!$B$2:$BE$2</c:f>
              <c:numCache>
                <c:formatCode>General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'[tabelle e grafici per testo finale Assocarni.xlsx]5'!$B$3:$BE$3</c:f>
              <c:numCache>
                <c:formatCode>#,##0.0</c:formatCode>
                <c:ptCount val="56"/>
                <c:pt idx="0">
                  <c:v>14.6</c:v>
                </c:pt>
                <c:pt idx="1">
                  <c:v>16.3</c:v>
                </c:pt>
                <c:pt idx="2">
                  <c:v>18.5</c:v>
                </c:pt>
                <c:pt idx="3">
                  <c:v>18</c:v>
                </c:pt>
                <c:pt idx="4">
                  <c:v>18.100000000000001</c:v>
                </c:pt>
                <c:pt idx="5">
                  <c:v>21.3</c:v>
                </c:pt>
                <c:pt idx="6">
                  <c:v>23.5</c:v>
                </c:pt>
                <c:pt idx="7">
                  <c:v>23.3</c:v>
                </c:pt>
                <c:pt idx="8">
                  <c:v>24.3</c:v>
                </c:pt>
                <c:pt idx="9">
                  <c:v>25.6</c:v>
                </c:pt>
                <c:pt idx="10">
                  <c:v>26</c:v>
                </c:pt>
                <c:pt idx="11">
                  <c:v>25.2</c:v>
                </c:pt>
                <c:pt idx="12">
                  <c:v>27.2</c:v>
                </c:pt>
                <c:pt idx="13">
                  <c:v>25.1</c:v>
                </c:pt>
                <c:pt idx="14">
                  <c:v>23.2</c:v>
                </c:pt>
                <c:pt idx="15">
                  <c:v>23.8</c:v>
                </c:pt>
                <c:pt idx="16">
                  <c:v>24</c:v>
                </c:pt>
                <c:pt idx="17">
                  <c:v>24.1</c:v>
                </c:pt>
                <c:pt idx="18">
                  <c:v>25.1</c:v>
                </c:pt>
                <c:pt idx="19">
                  <c:v>26.1</c:v>
                </c:pt>
                <c:pt idx="20">
                  <c:v>25.8</c:v>
                </c:pt>
                <c:pt idx="21">
                  <c:v>25.8</c:v>
                </c:pt>
                <c:pt idx="22">
                  <c:v>27</c:v>
                </c:pt>
                <c:pt idx="23">
                  <c:v>26.1</c:v>
                </c:pt>
                <c:pt idx="24">
                  <c:v>26.1</c:v>
                </c:pt>
                <c:pt idx="25">
                  <c:v>26.5</c:v>
                </c:pt>
                <c:pt idx="26">
                  <c:v>27.5</c:v>
                </c:pt>
                <c:pt idx="27">
                  <c:v>27</c:v>
                </c:pt>
                <c:pt idx="28">
                  <c:v>27.1</c:v>
                </c:pt>
                <c:pt idx="29">
                  <c:v>27.2</c:v>
                </c:pt>
                <c:pt idx="30">
                  <c:v>27.6</c:v>
                </c:pt>
                <c:pt idx="31">
                  <c:v>26.1</c:v>
                </c:pt>
                <c:pt idx="32">
                  <c:v>26.7</c:v>
                </c:pt>
                <c:pt idx="33">
                  <c:v>27.1</c:v>
                </c:pt>
                <c:pt idx="34">
                  <c:v>25.5</c:v>
                </c:pt>
                <c:pt idx="35">
                  <c:v>25.5</c:v>
                </c:pt>
                <c:pt idx="36">
                  <c:v>24.4</c:v>
                </c:pt>
                <c:pt idx="37">
                  <c:v>24.8</c:v>
                </c:pt>
                <c:pt idx="38">
                  <c:v>25.8</c:v>
                </c:pt>
                <c:pt idx="39">
                  <c:v>25</c:v>
                </c:pt>
                <c:pt idx="40">
                  <c:v>22.6</c:v>
                </c:pt>
                <c:pt idx="41">
                  <c:v>24.8</c:v>
                </c:pt>
                <c:pt idx="42">
                  <c:v>25.1</c:v>
                </c:pt>
                <c:pt idx="43">
                  <c:v>24.3</c:v>
                </c:pt>
                <c:pt idx="44">
                  <c:v>24.5</c:v>
                </c:pt>
                <c:pt idx="45">
                  <c:v>25</c:v>
                </c:pt>
                <c:pt idx="46">
                  <c:v>24.9</c:v>
                </c:pt>
                <c:pt idx="47">
                  <c:v>22.6</c:v>
                </c:pt>
                <c:pt idx="48">
                  <c:v>22.6</c:v>
                </c:pt>
                <c:pt idx="49">
                  <c:v>22.1</c:v>
                </c:pt>
                <c:pt idx="50">
                  <c:v>21.4</c:v>
                </c:pt>
                <c:pt idx="51">
                  <c:v>22.4</c:v>
                </c:pt>
                <c:pt idx="52">
                  <c:v>20.5</c:v>
                </c:pt>
                <c:pt idx="53">
                  <c:v>19.7</c:v>
                </c:pt>
                <c:pt idx="54">
                  <c:v>19.2</c:v>
                </c:pt>
              </c:numCache>
            </c:numRef>
          </c:val>
          <c:smooth val="0"/>
        </c:ser>
        <c:ser>
          <c:idx val="1"/>
          <c:order val="1"/>
          <c:tx>
            <c:v>consumo reale</c:v>
          </c:tx>
          <c:marker>
            <c:symbol val="square"/>
            <c:size val="5"/>
          </c:marker>
          <c:dLbls>
            <c:dLbl>
              <c:idx val="0"/>
              <c:layout>
                <c:manualLayout>
                  <c:x val="-1.2408983636403739E-2"/>
                  <c:y val="3.0182484735029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842902658558045E-2"/>
                  <c:y val="3.8214946621450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694188627491082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4731367135257826E-2"/>
                  <c:y val="3.15731891601288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778713489690794E-2"/>
                  <c:y val="3.8214946621450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9824313404674682E-2"/>
                  <c:y val="4.1535825352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491725967409154E-2"/>
                  <c:y val="2.82523104294680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1.7787134896907978E-2"/>
                  <c:y val="3.48940678907896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778713489690794E-2"/>
                  <c:y val="2.493143169880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1.9824313404674682E-2"/>
                  <c:y val="4.15358253521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layout>
                <c:manualLayout>
                  <c:x val="-1.778713489690794E-2"/>
                  <c:y val="3.4894067890789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layout>
                <c:manualLayout>
                  <c:x val="-1.778713489690794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layout>
                <c:manualLayout>
                  <c:x val="-1.778713489690794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1.9824313404674682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layout>
                <c:manualLayout>
                  <c:x val="-1.6768545643024567E-2"/>
                  <c:y val="3.8214946621450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layout>
                <c:manualLayout>
                  <c:x val="-1.778713489690794E-2"/>
                  <c:y val="2.493143169880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layout>
                <c:manualLayout>
                  <c:x val="-1.778713489690794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5"/>
              <c:layout>
                <c:manualLayout>
                  <c:x val="-1.6768545643024567E-2"/>
                  <c:y val="3.8214946621450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layout>
                <c:manualLayout>
                  <c:x val="-1.778713489690794E-2"/>
                  <c:y val="4.1535825352111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>
                <c:manualLayout>
                  <c:x val="-2.1861491912441425E-2"/>
                  <c:y val="4.485670408277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>
                <c:manualLayout>
                  <c:x val="-2.0842902658558055E-2"/>
                  <c:y val="5.1498461544093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>
                <c:manualLayout>
                  <c:x val="-1.8805724150791313E-2"/>
                  <c:y val="4.485670408277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5"/>
              <c:layout>
                <c:manualLayout>
                  <c:x val="-1.778713489690794E-2"/>
                  <c:y val="4.48567040827719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layout>
                <c:manualLayout>
                  <c:x val="-1.778713489690794E-2"/>
                  <c:y val="2.493143169880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1.778713489690794E-2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>
                <c:manualLayout>
                  <c:x val="-1.778713489690794E-2"/>
                  <c:y val="4.81775828134327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layout>
                <c:manualLayout>
                  <c:x val="-1.778713489690794E-2"/>
                  <c:y val="3.8214946621450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5"/>
              <c:layout>
                <c:manualLayout>
                  <c:x val="-8.5861459830890129E-3"/>
                  <c:y val="3.48940678907896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'[tabelle e grafici per testo finale Assocarni.xlsx]5'!$B$2:$BE$2</c:f>
              <c:numCache>
                <c:formatCode>General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'[tabelle e grafici per testo finale Assocarni.xlsx]5'!$B$4:$BE$4</c:f>
              <c:numCache>
                <c:formatCode>#,##0.0</c:formatCode>
                <c:ptCount val="56"/>
                <c:pt idx="0">
                  <c:v>8.1760000000000002</c:v>
                </c:pt>
                <c:pt idx="1">
                  <c:v>9.1280000000000001</c:v>
                </c:pt>
                <c:pt idx="2">
                  <c:v>10.36</c:v>
                </c:pt>
                <c:pt idx="3">
                  <c:v>10.08</c:v>
                </c:pt>
                <c:pt idx="4">
                  <c:v>10.136000000000001</c:v>
                </c:pt>
                <c:pt idx="5">
                  <c:v>11.927999999999999</c:v>
                </c:pt>
                <c:pt idx="6">
                  <c:v>13.16</c:v>
                </c:pt>
                <c:pt idx="7">
                  <c:v>13.048</c:v>
                </c:pt>
                <c:pt idx="8">
                  <c:v>13.608000000000001</c:v>
                </c:pt>
                <c:pt idx="9">
                  <c:v>14.336</c:v>
                </c:pt>
                <c:pt idx="10">
                  <c:v>14.56</c:v>
                </c:pt>
                <c:pt idx="11">
                  <c:v>14.112</c:v>
                </c:pt>
                <c:pt idx="12">
                  <c:v>15.232000000000001</c:v>
                </c:pt>
                <c:pt idx="13">
                  <c:v>14.056000000000001</c:v>
                </c:pt>
                <c:pt idx="14">
                  <c:v>12.991999999999999</c:v>
                </c:pt>
                <c:pt idx="15">
                  <c:v>13.328000000000001</c:v>
                </c:pt>
                <c:pt idx="16">
                  <c:v>13.44</c:v>
                </c:pt>
                <c:pt idx="17">
                  <c:v>13.496</c:v>
                </c:pt>
                <c:pt idx="18">
                  <c:v>14.056000000000001</c:v>
                </c:pt>
                <c:pt idx="19">
                  <c:v>14.616</c:v>
                </c:pt>
                <c:pt idx="20">
                  <c:v>14.448</c:v>
                </c:pt>
                <c:pt idx="21">
                  <c:v>14.448</c:v>
                </c:pt>
                <c:pt idx="22">
                  <c:v>15.120000000000001</c:v>
                </c:pt>
                <c:pt idx="23">
                  <c:v>14.616</c:v>
                </c:pt>
                <c:pt idx="24">
                  <c:v>14.616</c:v>
                </c:pt>
                <c:pt idx="25">
                  <c:v>14.84</c:v>
                </c:pt>
                <c:pt idx="26">
                  <c:v>15.400000000000002</c:v>
                </c:pt>
                <c:pt idx="27">
                  <c:v>15.120000000000001</c:v>
                </c:pt>
                <c:pt idx="28">
                  <c:v>15.176000000000002</c:v>
                </c:pt>
                <c:pt idx="29">
                  <c:v>15.232000000000001</c:v>
                </c:pt>
                <c:pt idx="30">
                  <c:v>15.456000000000001</c:v>
                </c:pt>
                <c:pt idx="31">
                  <c:v>14.616</c:v>
                </c:pt>
                <c:pt idx="32">
                  <c:v>14.952000000000002</c:v>
                </c:pt>
                <c:pt idx="33">
                  <c:v>15.176000000000002</c:v>
                </c:pt>
                <c:pt idx="34">
                  <c:v>14.280000000000001</c:v>
                </c:pt>
                <c:pt idx="35">
                  <c:v>14.280000000000001</c:v>
                </c:pt>
                <c:pt idx="36">
                  <c:v>13.664</c:v>
                </c:pt>
                <c:pt idx="37">
                  <c:v>13.888</c:v>
                </c:pt>
                <c:pt idx="38">
                  <c:v>14.448</c:v>
                </c:pt>
                <c:pt idx="39">
                  <c:v>14</c:v>
                </c:pt>
                <c:pt idx="40">
                  <c:v>12.656000000000001</c:v>
                </c:pt>
                <c:pt idx="41">
                  <c:v>13.888</c:v>
                </c:pt>
                <c:pt idx="42">
                  <c:v>14.056000000000001</c:v>
                </c:pt>
                <c:pt idx="43">
                  <c:v>13.608000000000001</c:v>
                </c:pt>
                <c:pt idx="44">
                  <c:v>13.719999999999999</c:v>
                </c:pt>
                <c:pt idx="45">
                  <c:v>14</c:v>
                </c:pt>
                <c:pt idx="46">
                  <c:v>13.943999999999999</c:v>
                </c:pt>
                <c:pt idx="47">
                  <c:v>12.656000000000001</c:v>
                </c:pt>
                <c:pt idx="48">
                  <c:v>12.656000000000001</c:v>
                </c:pt>
                <c:pt idx="49">
                  <c:v>12.375999999999999</c:v>
                </c:pt>
                <c:pt idx="50">
                  <c:v>11.984</c:v>
                </c:pt>
                <c:pt idx="51">
                  <c:v>12.543999999999999</c:v>
                </c:pt>
                <c:pt idx="52">
                  <c:v>11.479999999999999</c:v>
                </c:pt>
                <c:pt idx="53">
                  <c:v>11.031999999999998</c:v>
                </c:pt>
                <c:pt idx="54">
                  <c:v>10.752000000000001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352832"/>
        <c:axId val="2294912"/>
      </c:lineChart>
      <c:catAx>
        <c:axId val="133352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2294912"/>
        <c:crosses val="autoZero"/>
        <c:auto val="1"/>
        <c:lblAlgn val="ctr"/>
        <c:lblOffset val="100"/>
        <c:noMultiLvlLbl val="0"/>
      </c:catAx>
      <c:valAx>
        <c:axId val="229491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33528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5984546262380659"/>
          <c:y val="0.67606513981303851"/>
          <c:w val="0.50072934812425862"/>
          <c:h val="0.18346003665431601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'T1'!$J$44:$J$51</c:f>
              <c:strCache>
                <c:ptCount val="8"/>
                <c:pt idx="0">
                  <c:v>1961</c:v>
                </c:pt>
                <c:pt idx="1">
                  <c:v>1970</c:v>
                </c:pt>
                <c:pt idx="2">
                  <c:v>1982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2016</c:v>
                </c:pt>
                <c:pt idx="7">
                  <c:v>2017 (1)</c:v>
                </c:pt>
              </c:strCache>
            </c:strRef>
          </c:cat>
          <c:val>
            <c:numRef>
              <c:f>'T1'!$K$44:$K$51</c:f>
              <c:numCache>
                <c:formatCode>#,##0.0;[Red]#,##0.0</c:formatCode>
                <c:ptCount val="8"/>
                <c:pt idx="0">
                  <c:v>1537.568</c:v>
                </c:pt>
                <c:pt idx="1">
                  <c:v>962.08199999999999</c:v>
                </c:pt>
                <c:pt idx="2">
                  <c:v>499.24900000000002</c:v>
                </c:pt>
                <c:pt idx="3">
                  <c:v>318.20699999999999</c:v>
                </c:pt>
                <c:pt idx="4">
                  <c:v>171.994</c:v>
                </c:pt>
                <c:pt idx="5">
                  <c:v>124.21</c:v>
                </c:pt>
                <c:pt idx="6">
                  <c:v>122.88</c:v>
                </c:pt>
                <c:pt idx="7">
                  <c:v>120.675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3350400"/>
        <c:axId val="123394304"/>
        <c:axId val="0"/>
      </c:bar3DChart>
      <c:catAx>
        <c:axId val="123350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23394304"/>
        <c:crosses val="autoZero"/>
        <c:auto val="1"/>
        <c:lblAlgn val="ctr"/>
        <c:lblOffset val="100"/>
        <c:noMultiLvlLbl val="0"/>
      </c:catAx>
      <c:valAx>
        <c:axId val="123394304"/>
        <c:scaling>
          <c:orientation val="minMax"/>
        </c:scaling>
        <c:delete val="1"/>
        <c:axPos val="l"/>
        <c:numFmt formatCode="#,##0.0;[Red]#,##0.0" sourceLinked="1"/>
        <c:majorTickMark val="none"/>
        <c:minorTickMark val="none"/>
        <c:tickLblPos val="nextTo"/>
        <c:crossAx val="123350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'T1'!$J$11:$J$18</c:f>
              <c:strCache>
                <c:ptCount val="8"/>
                <c:pt idx="0">
                  <c:v>1961</c:v>
                </c:pt>
                <c:pt idx="1">
                  <c:v>1970</c:v>
                </c:pt>
                <c:pt idx="2">
                  <c:v>1982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2016</c:v>
                </c:pt>
                <c:pt idx="7">
                  <c:v>2017 (1)</c:v>
                </c:pt>
              </c:strCache>
            </c:strRef>
          </c:cat>
          <c:val>
            <c:numRef>
              <c:f>'T1'!$K$11:$K$18</c:f>
              <c:numCache>
                <c:formatCode>General</c:formatCode>
                <c:ptCount val="8"/>
                <c:pt idx="0">
                  <c:v>6.1688946440092405</c:v>
                </c:pt>
                <c:pt idx="1">
                  <c:v>9.0391473907629489</c:v>
                </c:pt>
                <c:pt idx="2">
                  <c:v>17.296218920819072</c:v>
                </c:pt>
                <c:pt idx="3">
                  <c:v>24.114755489351275</c:v>
                </c:pt>
                <c:pt idx="4">
                  <c:v>35.171296673139764</c:v>
                </c:pt>
                <c:pt idx="5">
                  <c:v>45.026165365107481</c:v>
                </c:pt>
                <c:pt idx="6">
                  <c:v>45.314217122395839</c:v>
                </c:pt>
                <c:pt idx="7">
                  <c:v>46.365684690283821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791232"/>
        <c:axId val="123792768"/>
        <c:axId val="0"/>
      </c:bar3DChart>
      <c:catAx>
        <c:axId val="123791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23792768"/>
        <c:crosses val="autoZero"/>
        <c:auto val="1"/>
        <c:lblAlgn val="ctr"/>
        <c:lblOffset val="100"/>
        <c:noMultiLvlLbl val="0"/>
      </c:catAx>
      <c:valAx>
        <c:axId val="123792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7912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19"/>
          <c:dLbls>
            <c:dLbl>
              <c:idx val="1"/>
              <c:layout>
                <c:manualLayout>
                  <c:x val="0.38209041582539943"/>
                  <c:y val="-2.67498107068309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Nord-</a:t>
                    </a:r>
                    <a:r>
                      <a:rPr lang="en-US" dirty="0" err="1" smtClean="0"/>
                      <a:t>Est</a:t>
                    </a:r>
                    <a:r>
                      <a:rPr lang="en-US" dirty="0"/>
                      <a:t>
28%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'T5'!$U$19:$U$22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</c:strCache>
            </c:strRef>
          </c:cat>
          <c:val>
            <c:numRef>
              <c:f>'T5'!$V$19:$V$22</c:f>
              <c:numCache>
                <c:formatCode>#,##0.0</c:formatCode>
                <c:ptCount val="4"/>
                <c:pt idx="0">
                  <c:v>2437.1710000000003</c:v>
                </c:pt>
                <c:pt idx="1">
                  <c:v>1709.8980000000001</c:v>
                </c:pt>
                <c:pt idx="2">
                  <c:v>502.798</c:v>
                </c:pt>
                <c:pt idx="3">
                  <c:v>1422.796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8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'T5'!$U$11:$U$14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</c:strCache>
            </c:strRef>
          </c:cat>
          <c:val>
            <c:numRef>
              <c:f>'T5'!$V$11:$V$14</c:f>
              <c:numCache>
                <c:formatCode>#,##0.0</c:formatCode>
                <c:ptCount val="4"/>
                <c:pt idx="0">
                  <c:v>2325.8519999999999</c:v>
                </c:pt>
                <c:pt idx="1">
                  <c:v>1578.6299999999999</c:v>
                </c:pt>
                <c:pt idx="2">
                  <c:v>401.529</c:v>
                </c:pt>
                <c:pt idx="3">
                  <c:v>1294.9519999999998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'T5'!$U$51:$U$71</c:f>
              <c:strCache>
                <c:ptCount val="21"/>
                <c:pt idx="0">
                  <c:v>Lombardia</c:v>
                </c:pt>
                <c:pt idx="1">
                  <c:v>Piemonte</c:v>
                </c:pt>
                <c:pt idx="2">
                  <c:v>Veneto</c:v>
                </c:pt>
                <c:pt idx="3">
                  <c:v>Emilia Romagna</c:v>
                </c:pt>
                <c:pt idx="4">
                  <c:v>Sicilia</c:v>
                </c:pt>
                <c:pt idx="5">
                  <c:v>Sardegna</c:v>
                </c:pt>
                <c:pt idx="6">
                  <c:v>Lazio</c:v>
                </c:pt>
                <c:pt idx="7">
                  <c:v>Campania</c:v>
                </c:pt>
                <c:pt idx="8">
                  <c:v>Puglia</c:v>
                </c:pt>
                <c:pt idx="9">
                  <c:v>Bolzano</c:v>
                </c:pt>
                <c:pt idx="10">
                  <c:v>Calabria</c:v>
                </c:pt>
                <c:pt idx="11">
                  <c:v>Basilicata</c:v>
                </c:pt>
                <c:pt idx="12">
                  <c:v>Toscana</c:v>
                </c:pt>
                <c:pt idx="13">
                  <c:v>Friuli-Venezia Giulia</c:v>
                </c:pt>
                <c:pt idx="14">
                  <c:v>Abruzzo</c:v>
                </c:pt>
                <c:pt idx="15">
                  <c:v>Umbria</c:v>
                </c:pt>
                <c:pt idx="16">
                  <c:v>Marche</c:v>
                </c:pt>
                <c:pt idx="17">
                  <c:v>Trento</c:v>
                </c:pt>
                <c:pt idx="18">
                  <c:v>Molise</c:v>
                </c:pt>
                <c:pt idx="19">
                  <c:v>Valle D'Aosta</c:v>
                </c:pt>
                <c:pt idx="20">
                  <c:v>Liguria</c:v>
                </c:pt>
              </c:strCache>
            </c:strRef>
          </c:cat>
          <c:val>
            <c:numRef>
              <c:f>'T5'!$V$51:$V$71</c:f>
              <c:numCache>
                <c:formatCode>#,##0.0</c:formatCode>
                <c:ptCount val="21"/>
                <c:pt idx="0">
                  <c:v>1478.4559999999999</c:v>
                </c:pt>
                <c:pt idx="1">
                  <c:v>800.29599999999994</c:v>
                </c:pt>
                <c:pt idx="2">
                  <c:v>753.1579999999999</c:v>
                </c:pt>
                <c:pt idx="3">
                  <c:v>567.00799999999992</c:v>
                </c:pt>
                <c:pt idx="4">
                  <c:v>355.94799999999992</c:v>
                </c:pt>
                <c:pt idx="5">
                  <c:v>266.20400000000001</c:v>
                </c:pt>
                <c:pt idx="6">
                  <c:v>209.261</c:v>
                </c:pt>
                <c:pt idx="7">
                  <c:v>174.34899999999999</c:v>
                </c:pt>
                <c:pt idx="8">
                  <c:v>173.63</c:v>
                </c:pt>
                <c:pt idx="9">
                  <c:v>131.44499999999999</c:v>
                </c:pt>
                <c:pt idx="10">
                  <c:v>118.953</c:v>
                </c:pt>
                <c:pt idx="11">
                  <c:v>96.706999999999994</c:v>
                </c:pt>
                <c:pt idx="12">
                  <c:v>87.88000000000001</c:v>
                </c:pt>
                <c:pt idx="13">
                  <c:v>81.249000000000009</c:v>
                </c:pt>
                <c:pt idx="14">
                  <c:v>65.920999999999992</c:v>
                </c:pt>
                <c:pt idx="15">
                  <c:v>55.052999999999997</c:v>
                </c:pt>
                <c:pt idx="16">
                  <c:v>49.335000000000001</c:v>
                </c:pt>
                <c:pt idx="17">
                  <c:v>45.77</c:v>
                </c:pt>
                <c:pt idx="18">
                  <c:v>43.24</c:v>
                </c:pt>
                <c:pt idx="19">
                  <c:v>33.313999999999993</c:v>
                </c:pt>
                <c:pt idx="20">
                  <c:v>13.786000000000001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2372352"/>
        <c:axId val="132373888"/>
        <c:axId val="0"/>
      </c:bar3DChart>
      <c:catAx>
        <c:axId val="1323723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32373888"/>
        <c:crosses val="autoZero"/>
        <c:auto val="1"/>
        <c:lblAlgn val="ctr"/>
        <c:lblOffset val="100"/>
        <c:noMultiLvlLbl val="0"/>
      </c:catAx>
      <c:valAx>
        <c:axId val="13237388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323723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400"/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'T5'!$C$147:$C$150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 e Isole</c:v>
                </c:pt>
              </c:strCache>
            </c:strRef>
          </c:cat>
          <c:val>
            <c:numRef>
              <c:f>'T5'!$D$147:$D$150</c:f>
              <c:numCache>
                <c:formatCode>#,##0.0</c:formatCode>
                <c:ptCount val="4"/>
                <c:pt idx="0">
                  <c:v>663.11199999999997</c:v>
                </c:pt>
                <c:pt idx="1">
                  <c:v>539.84199999999998</c:v>
                </c:pt>
                <c:pt idx="2">
                  <c:v>159.94999999999999</c:v>
                </c:pt>
                <c:pt idx="3">
                  <c:v>442.00099999999998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'T5'!$B$102:$B$122</c:f>
              <c:strCache>
                <c:ptCount val="21"/>
                <c:pt idx="0">
                  <c:v>Veneto</c:v>
                </c:pt>
                <c:pt idx="1">
                  <c:v>Piemonte</c:v>
                </c:pt>
                <c:pt idx="2">
                  <c:v>Lombardia</c:v>
                </c:pt>
                <c:pt idx="3">
                  <c:v>Sicilia</c:v>
                </c:pt>
                <c:pt idx="4">
                  <c:v>Sardegna</c:v>
                </c:pt>
                <c:pt idx="5">
                  <c:v>Emilia Romagna</c:v>
                </c:pt>
                <c:pt idx="6">
                  <c:v>Lazio</c:v>
                </c:pt>
                <c:pt idx="7">
                  <c:v>Campania</c:v>
                </c:pt>
                <c:pt idx="8">
                  <c:v>Toscana</c:v>
                </c:pt>
                <c:pt idx="9">
                  <c:v>Calabria</c:v>
                </c:pt>
                <c:pt idx="10">
                  <c:v>Puglia</c:v>
                </c:pt>
                <c:pt idx="11">
                  <c:v>Basilicata</c:v>
                </c:pt>
                <c:pt idx="12">
                  <c:v>Umbria</c:v>
                </c:pt>
                <c:pt idx="13">
                  <c:v>Marche</c:v>
                </c:pt>
                <c:pt idx="14">
                  <c:v>Abruzzo</c:v>
                </c:pt>
                <c:pt idx="15">
                  <c:v>Molise</c:v>
                </c:pt>
                <c:pt idx="16">
                  <c:v>Friuli-Venezia Giulia</c:v>
                </c:pt>
                <c:pt idx="17">
                  <c:v>Liguria</c:v>
                </c:pt>
                <c:pt idx="18">
                  <c:v>Trento</c:v>
                </c:pt>
                <c:pt idx="19">
                  <c:v>Bolzano</c:v>
                </c:pt>
                <c:pt idx="20">
                  <c:v>Valle D'Aosta</c:v>
                </c:pt>
              </c:strCache>
            </c:strRef>
          </c:cat>
          <c:val>
            <c:numRef>
              <c:f>'T5'!$C$102:$C$122</c:f>
              <c:numCache>
                <c:formatCode>#,##0.0</c:formatCode>
                <c:ptCount val="21"/>
                <c:pt idx="0">
                  <c:v>452.99299999999999</c:v>
                </c:pt>
                <c:pt idx="1">
                  <c:v>355.28899999999999</c:v>
                </c:pt>
                <c:pt idx="2">
                  <c:v>302.64299999999997</c:v>
                </c:pt>
                <c:pt idx="3">
                  <c:v>143.62799999999999</c:v>
                </c:pt>
                <c:pt idx="4">
                  <c:v>105.04</c:v>
                </c:pt>
                <c:pt idx="5">
                  <c:v>70.942999999999998</c:v>
                </c:pt>
                <c:pt idx="6">
                  <c:v>65.363</c:v>
                </c:pt>
                <c:pt idx="7">
                  <c:v>53.283999999999999</c:v>
                </c:pt>
                <c:pt idx="8">
                  <c:v>46.445</c:v>
                </c:pt>
                <c:pt idx="9">
                  <c:v>45.152000000000001</c:v>
                </c:pt>
                <c:pt idx="10">
                  <c:v>34.984000000000002</c:v>
                </c:pt>
                <c:pt idx="11">
                  <c:v>26.495000000000001</c:v>
                </c:pt>
                <c:pt idx="12">
                  <c:v>24.131</c:v>
                </c:pt>
                <c:pt idx="13">
                  <c:v>24.010999999999999</c:v>
                </c:pt>
                <c:pt idx="14">
                  <c:v>22.638999999999999</c:v>
                </c:pt>
                <c:pt idx="15">
                  <c:v>10.779</c:v>
                </c:pt>
                <c:pt idx="16">
                  <c:v>10.375999999999999</c:v>
                </c:pt>
                <c:pt idx="17">
                  <c:v>5.032</c:v>
                </c:pt>
                <c:pt idx="18">
                  <c:v>4.8079999999999998</c:v>
                </c:pt>
                <c:pt idx="19">
                  <c:v>0.72199999999999998</c:v>
                </c:pt>
                <c:pt idx="20">
                  <c:v>0.14799999999999999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2507904"/>
        <c:axId val="132846720"/>
        <c:axId val="0"/>
      </c:bar3DChart>
      <c:catAx>
        <c:axId val="132507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32846720"/>
        <c:crosses val="autoZero"/>
        <c:auto val="1"/>
        <c:lblAlgn val="ctr"/>
        <c:lblOffset val="100"/>
        <c:noMultiLvlLbl val="0"/>
      </c:catAx>
      <c:valAx>
        <c:axId val="13284672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32507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923446919861028E-2"/>
          <c:y val="7.2289650662354071E-2"/>
          <c:w val="0.73223269417401615"/>
          <c:h val="0.82101328243060523"/>
        </c:manualLayout>
      </c:layout>
      <c:lineChart>
        <c:grouping val="standard"/>
        <c:varyColors val="0"/>
        <c:ser>
          <c:idx val="0"/>
          <c:order val="0"/>
          <c:tx>
            <c:strRef>
              <c:f>[apro_mt_pann.xls]Foglio1!$A$13</c:f>
              <c:strCache>
                <c:ptCount val="1"/>
                <c:pt idx="0">
                  <c:v>Francia</c:v>
                </c:pt>
              </c:strCache>
            </c:strRef>
          </c:tx>
          <c:marker>
            <c:symbol val="none"/>
          </c:marker>
          <c:cat>
            <c:strRef>
              <c:f>[apro_mt_pann.xls]Foglio1!$B$11:$K$11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[apro_mt_pann.xls]Foglio1!$B$13:$K$13</c:f>
              <c:numCache>
                <c:formatCode>#,##0.00</c:formatCode>
                <c:ptCount val="10"/>
                <c:pt idx="0">
                  <c:v>1531.82</c:v>
                </c:pt>
                <c:pt idx="1">
                  <c:v>1518.22</c:v>
                </c:pt>
                <c:pt idx="2">
                  <c:v>1466.67</c:v>
                </c:pt>
                <c:pt idx="3">
                  <c:v>1521.17</c:v>
                </c:pt>
                <c:pt idx="4">
                  <c:v>1559.35</c:v>
                </c:pt>
                <c:pt idx="5">
                  <c:v>1477.17</c:v>
                </c:pt>
                <c:pt idx="6">
                  <c:v>1407.9</c:v>
                </c:pt>
                <c:pt idx="7">
                  <c:v>1420.43</c:v>
                </c:pt>
                <c:pt idx="8">
                  <c:v>1450.99</c:v>
                </c:pt>
                <c:pt idx="9">
                  <c:v>1461.72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[apro_mt_pann.xls]Foglio1!$A$14</c:f>
              <c:strCache>
                <c:ptCount val="1"/>
                <c:pt idx="0">
                  <c:v>Germania </c:v>
                </c:pt>
              </c:strCache>
            </c:strRef>
          </c:tx>
          <c:marker>
            <c:symbol val="none"/>
          </c:marker>
          <c:cat>
            <c:strRef>
              <c:f>[apro_mt_pann.xls]Foglio1!$B$11:$K$11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[apro_mt_pann.xls]Foglio1!$B$14:$K$14</c:f>
              <c:numCache>
                <c:formatCode>#,##0.00</c:formatCode>
                <c:ptCount val="10"/>
                <c:pt idx="0">
                  <c:v>1185.23</c:v>
                </c:pt>
                <c:pt idx="1">
                  <c:v>1209.71</c:v>
                </c:pt>
                <c:pt idx="2">
                  <c:v>1174.1199999999999</c:v>
                </c:pt>
                <c:pt idx="3">
                  <c:v>1186.72</c:v>
                </c:pt>
                <c:pt idx="4">
                  <c:v>1159</c:v>
                </c:pt>
                <c:pt idx="5">
                  <c:v>1140</c:v>
                </c:pt>
                <c:pt idx="6">
                  <c:v>1106</c:v>
                </c:pt>
                <c:pt idx="7">
                  <c:v>1128</c:v>
                </c:pt>
                <c:pt idx="8">
                  <c:v>1124</c:v>
                </c:pt>
                <c:pt idx="9">
                  <c:v>1148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[apro_mt_pann.xls]Foglio1!$A$15</c:f>
              <c:strCache>
                <c:ptCount val="1"/>
                <c:pt idx="0">
                  <c:v>Regno Unito</c:v>
                </c:pt>
              </c:strCache>
            </c:strRef>
          </c:tx>
          <c:marker>
            <c:symbol val="none"/>
          </c:marker>
          <c:cat>
            <c:strRef>
              <c:f>[apro_mt_pann.xls]Foglio1!$B$11:$K$11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[apro_mt_pann.xls]Foglio1!$B$15:$K$15</c:f>
              <c:numCache>
                <c:formatCode>#,##0.00</c:formatCode>
                <c:ptCount val="10"/>
                <c:pt idx="0">
                  <c:v>882.04</c:v>
                </c:pt>
                <c:pt idx="1">
                  <c:v>862.4</c:v>
                </c:pt>
                <c:pt idx="2">
                  <c:v>849.86</c:v>
                </c:pt>
                <c:pt idx="3">
                  <c:v>924.47</c:v>
                </c:pt>
                <c:pt idx="4">
                  <c:v>935.52</c:v>
                </c:pt>
                <c:pt idx="5">
                  <c:v>882.56</c:v>
                </c:pt>
                <c:pt idx="6">
                  <c:v>847.66</c:v>
                </c:pt>
                <c:pt idx="7">
                  <c:v>877.58</c:v>
                </c:pt>
                <c:pt idx="8">
                  <c:v>883.21</c:v>
                </c:pt>
                <c:pt idx="9">
                  <c:v>911.66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[apro_mt_pann.xls]Foglio1!$A$16</c:f>
              <c:strCache>
                <c:ptCount val="1"/>
                <c:pt idx="0">
                  <c:v>Italia</c:v>
                </c:pt>
              </c:strCache>
            </c:strRef>
          </c:tx>
          <c:marker>
            <c:symbol val="none"/>
          </c:marke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txPr>
              <a:bodyPr/>
              <a:lstStyle/>
              <a:p>
                <a:pPr>
                  <a:defRPr sz="1200">
                    <a:latin typeface="+mn-lt"/>
                  </a:defRPr>
                </a:pPr>
                <a:endParaRPr lang="it-IT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[apro_mt_pann.xls]Foglio1!$B$11:$K$11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[apro_mt_pann.xls]Foglio1!$B$16:$K$16</c:f>
              <c:numCache>
                <c:formatCode>#,##0.00</c:formatCode>
                <c:ptCount val="10"/>
                <c:pt idx="0">
                  <c:v>1126.6500000000001</c:v>
                </c:pt>
                <c:pt idx="1">
                  <c:v>1059.24</c:v>
                </c:pt>
                <c:pt idx="2">
                  <c:v>1055.01</c:v>
                </c:pt>
                <c:pt idx="3">
                  <c:v>1075.4100000000001</c:v>
                </c:pt>
                <c:pt idx="4">
                  <c:v>1009.21</c:v>
                </c:pt>
                <c:pt idx="5">
                  <c:v>981.12</c:v>
                </c:pt>
                <c:pt idx="6">
                  <c:v>855.32</c:v>
                </c:pt>
                <c:pt idx="7">
                  <c:v>709.43</c:v>
                </c:pt>
                <c:pt idx="8">
                  <c:v>788.28</c:v>
                </c:pt>
                <c:pt idx="9">
                  <c:v>809.66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[apro_mt_pann.xls]Foglio1!$A$17</c:f>
              <c:strCache>
                <c:ptCount val="1"/>
                <c:pt idx="0">
                  <c:v>Spagna</c:v>
                </c:pt>
              </c:strCache>
            </c:strRef>
          </c:tx>
          <c:marker>
            <c:symbol val="none"/>
          </c:marker>
          <c:cat>
            <c:strRef>
              <c:f>[apro_mt_pann.xls]Foglio1!$B$11:$K$11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[apro_mt_pann.xls]Foglio1!$B$17:$K$17</c:f>
              <c:numCache>
                <c:formatCode>#,##0.00</c:formatCode>
                <c:ptCount val="10"/>
                <c:pt idx="0">
                  <c:v>643.16999999999996</c:v>
                </c:pt>
                <c:pt idx="1">
                  <c:v>658.33</c:v>
                </c:pt>
                <c:pt idx="2">
                  <c:v>598.42999999999995</c:v>
                </c:pt>
                <c:pt idx="3">
                  <c:v>606.59</c:v>
                </c:pt>
                <c:pt idx="4">
                  <c:v>604.11</c:v>
                </c:pt>
                <c:pt idx="5">
                  <c:v>591.38</c:v>
                </c:pt>
                <c:pt idx="6">
                  <c:v>580.84</c:v>
                </c:pt>
                <c:pt idx="7">
                  <c:v>578.6</c:v>
                </c:pt>
                <c:pt idx="8">
                  <c:v>626.1</c:v>
                </c:pt>
                <c:pt idx="9">
                  <c:v>637.75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[apro_mt_pann.xls]Foglio1!$A$18</c:f>
              <c:strCache>
                <c:ptCount val="1"/>
                <c:pt idx="0">
                  <c:v>Irlanda</c:v>
                </c:pt>
              </c:strCache>
            </c:strRef>
          </c:tx>
          <c:marker>
            <c:symbol val="none"/>
          </c:marker>
          <c:cat>
            <c:strRef>
              <c:f>[apro_mt_pann.xls]Foglio1!$B$11:$K$11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[apro_mt_pann.xls]Foglio1!$B$18:$K$18</c:f>
              <c:numCache>
                <c:formatCode>#,##0.00</c:formatCode>
                <c:ptCount val="10"/>
                <c:pt idx="0">
                  <c:v>580.79999999999995</c:v>
                </c:pt>
                <c:pt idx="1">
                  <c:v>537.24</c:v>
                </c:pt>
                <c:pt idx="2">
                  <c:v>514.42999999999995</c:v>
                </c:pt>
                <c:pt idx="3">
                  <c:v>559</c:v>
                </c:pt>
                <c:pt idx="4">
                  <c:v>546.76</c:v>
                </c:pt>
                <c:pt idx="5">
                  <c:v>495.4</c:v>
                </c:pt>
                <c:pt idx="6">
                  <c:v>517.57000000000005</c:v>
                </c:pt>
                <c:pt idx="7">
                  <c:v>581.80999999999995</c:v>
                </c:pt>
                <c:pt idx="8">
                  <c:v>564.14</c:v>
                </c:pt>
                <c:pt idx="9">
                  <c:v>588.36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[apro_mt_pann.xls]Foglio1!$A$19</c:f>
              <c:strCache>
                <c:ptCount val="1"/>
                <c:pt idx="0">
                  <c:v>Polonia</c:v>
                </c:pt>
              </c:strCache>
            </c:strRef>
          </c:tx>
          <c:marker>
            <c:symbol val="none"/>
          </c:marker>
          <c:cat>
            <c:strRef>
              <c:f>[apro_mt_pann.xls]Foglio1!$B$11:$K$11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[apro_mt_pann.xls]Foglio1!$B$19:$K$19</c:f>
              <c:numCache>
                <c:formatCode>#,##0.00</c:formatCode>
                <c:ptCount val="10"/>
                <c:pt idx="0">
                  <c:v>364.9</c:v>
                </c:pt>
                <c:pt idx="1">
                  <c:v>381.5</c:v>
                </c:pt>
                <c:pt idx="2">
                  <c:v>385.11</c:v>
                </c:pt>
                <c:pt idx="3">
                  <c:v>385.98</c:v>
                </c:pt>
                <c:pt idx="4">
                  <c:v>379.93</c:v>
                </c:pt>
                <c:pt idx="5">
                  <c:v>371</c:v>
                </c:pt>
                <c:pt idx="6">
                  <c:v>339.02</c:v>
                </c:pt>
                <c:pt idx="7">
                  <c:v>412.66</c:v>
                </c:pt>
                <c:pt idx="8">
                  <c:v>471.01</c:v>
                </c:pt>
                <c:pt idx="9">
                  <c:v>501.46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[apro_mt_pann.xls]Foglio1!$A$20</c:f>
              <c:strCache>
                <c:ptCount val="1"/>
                <c:pt idx="0">
                  <c:v>Olanda</c:v>
                </c:pt>
              </c:strCache>
            </c:strRef>
          </c:tx>
          <c:marker>
            <c:symbol val="none"/>
          </c:marker>
          <c:cat>
            <c:strRef>
              <c:f>[apro_mt_pann.xls]Foglio1!$B$11:$K$11</c:f>
              <c:strCach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strCache>
            </c:strRef>
          </c:cat>
          <c:val>
            <c:numRef>
              <c:f>[apro_mt_pann.xls]Foglio1!$B$20:$K$20</c:f>
              <c:numCache>
                <c:formatCode>#,##0.00</c:formatCode>
                <c:ptCount val="10"/>
                <c:pt idx="0">
                  <c:v>385.57</c:v>
                </c:pt>
                <c:pt idx="1">
                  <c:v>378.38</c:v>
                </c:pt>
                <c:pt idx="2">
                  <c:v>401.75</c:v>
                </c:pt>
                <c:pt idx="3">
                  <c:v>388.61</c:v>
                </c:pt>
                <c:pt idx="4">
                  <c:v>381.56</c:v>
                </c:pt>
                <c:pt idx="5">
                  <c:v>373.44</c:v>
                </c:pt>
                <c:pt idx="6">
                  <c:v>379.1</c:v>
                </c:pt>
                <c:pt idx="7">
                  <c:v>376.18</c:v>
                </c:pt>
                <c:pt idx="8">
                  <c:v>382.52</c:v>
                </c:pt>
                <c:pt idx="9">
                  <c:v>416.06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0832"/>
        <c:axId val="133039232"/>
      </c:lineChart>
      <c:catAx>
        <c:axId val="2280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33039232"/>
        <c:crosses val="autoZero"/>
        <c:auto val="1"/>
        <c:lblAlgn val="ctr"/>
        <c:lblOffset val="100"/>
        <c:noMultiLvlLbl val="0"/>
      </c:catAx>
      <c:valAx>
        <c:axId val="133039232"/>
        <c:scaling>
          <c:orientation val="minMax"/>
        </c:scaling>
        <c:delete val="0"/>
        <c:axPos val="l"/>
        <c:majorGridlines/>
        <c:numFmt formatCode="#,##0.00" sourceLinked="1"/>
        <c:majorTickMark val="none"/>
        <c:minorTickMark val="none"/>
        <c:tickLblPos val="nextTo"/>
        <c:crossAx val="2280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24161178074665"/>
          <c:y val="0.13284319597270822"/>
          <c:w val="0.1361575297817795"/>
          <c:h val="0.80147718135055901"/>
        </c:manualLayout>
      </c:layout>
      <c:overlay val="0"/>
      <c:txPr>
        <a:bodyPr/>
        <a:lstStyle/>
        <a:p>
          <a:pPr>
            <a:defRPr sz="1200"/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0.48624</cdr:x>
      <cdr:y>0.57726</cdr:y>
    </cdr:from>
    <cdr:to>
      <cdr:x>0.56881</cdr:x>
      <cdr:y>0.77856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4543424" y="2458225"/>
          <a:ext cx="771525" cy="85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100" b="1" dirty="0" smtClean="0"/>
            <a:t>   </a:t>
          </a:r>
        </a:p>
        <a:p xmlns:a="http://schemas.openxmlformats.org/drawingml/2006/main">
          <a:r>
            <a:rPr lang="it-IT" sz="1100" b="1" dirty="0" smtClean="0"/>
            <a:t> </a:t>
          </a:r>
          <a:r>
            <a:rPr lang="it-IT" sz="1200" b="1" dirty="0" smtClean="0"/>
            <a:t>1945</a:t>
          </a:r>
        </a:p>
        <a:p xmlns:a="http://schemas.openxmlformats.org/drawingml/2006/main">
          <a:r>
            <a:rPr lang="it-IT" sz="1400" i="1" dirty="0" smtClean="0"/>
            <a:t> 5.885</a:t>
          </a:r>
          <a:endParaRPr lang="it-IT" sz="1400" i="1" dirty="0"/>
        </a:p>
      </cdr:txBody>
    </cdr:sp>
  </cdr:relSizeAnchor>
  <cdr:relSizeAnchor xmlns:cdr="http://schemas.openxmlformats.org/drawingml/2006/chartDrawing">
    <cdr:from>
      <cdr:x>0.86114</cdr:x>
      <cdr:y>0.63765</cdr:y>
    </cdr:from>
    <cdr:to>
      <cdr:x>0.93759</cdr:x>
      <cdr:y>0.74054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8046507" y="2715400"/>
          <a:ext cx="714375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  <cdr:relSizeAnchor xmlns:cdr="http://schemas.openxmlformats.org/drawingml/2006/chartDrawing">
    <cdr:from>
      <cdr:x>0.85536</cdr:x>
      <cdr:y>0.61771</cdr:y>
    </cdr:from>
    <cdr:to>
      <cdr:x>0.93261</cdr:x>
      <cdr:y>0.73849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7992533" y="2630489"/>
          <a:ext cx="721783" cy="5143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200" b="1" dirty="0" smtClean="0"/>
            <a:t>2015</a:t>
          </a:r>
        </a:p>
        <a:p xmlns:a="http://schemas.openxmlformats.org/drawingml/2006/main">
          <a:r>
            <a:rPr lang="it-IT" sz="1400" i="1" dirty="0" smtClean="0"/>
            <a:t>5.929</a:t>
          </a:r>
          <a:endParaRPr lang="it-IT" sz="1400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0.53846</cdr:x>
      <cdr:y>0.02999</cdr:y>
    </cdr:from>
    <cdr:to>
      <cdr:x>0.53846</cdr:x>
      <cdr:y>0.8697</cdr:y>
    </cdr:to>
    <cdr:cxnSp macro="">
      <cdr:nvCxnSpPr>
        <cdr:cNvPr id="3" name="Connettore 1 2"/>
        <cdr:cNvCxnSpPr/>
      </cdr:nvCxnSpPr>
      <cdr:spPr>
        <a:xfrm xmlns:a="http://schemas.openxmlformats.org/drawingml/2006/main">
          <a:off x="4536504" y="144016"/>
          <a:ext cx="0" cy="40324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0.23117</cdr:x>
      <cdr:y>0.04498</cdr:y>
    </cdr:from>
    <cdr:to>
      <cdr:x>0.23117</cdr:x>
      <cdr:y>0.8847</cdr:y>
    </cdr:to>
    <cdr:cxnSp macro="">
      <cdr:nvCxnSpPr>
        <cdr:cNvPr id="4" name="Connettore 1 3"/>
        <cdr:cNvCxnSpPr/>
      </cdr:nvCxnSpPr>
      <cdr:spPr>
        <a:xfrm xmlns:a="http://schemas.openxmlformats.org/drawingml/2006/main">
          <a:off x="1947614" y="216024"/>
          <a:ext cx="0" cy="403244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0.00226</cdr:x>
      <cdr:y>0.04498</cdr:y>
    </cdr:from>
    <cdr:to>
      <cdr:x>0.22241</cdr:x>
      <cdr:y>0.39802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5387" y="203984"/>
          <a:ext cx="2473000" cy="1601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Durante  il boom </a:t>
          </a:r>
        </a:p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economico </a:t>
          </a:r>
        </a:p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la carne bovina è </a:t>
          </a:r>
        </a:p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emblema stesso </a:t>
          </a:r>
        </a:p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di raggiunta </a:t>
          </a:r>
        </a:p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agiatezza</a:t>
          </a:r>
          <a:endParaRPr lang="it-IT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0.26722</cdr:x>
      <cdr:y>0.04498</cdr:y>
    </cdr:from>
    <cdr:to>
      <cdr:x>0.52363</cdr:x>
      <cdr:y>0.32989</cdr:y>
    </cdr:to>
    <cdr:sp macro="" textlink="">
      <cdr:nvSpPr>
        <cdr:cNvPr id="5" name="CasellaDiTesto 1"/>
        <cdr:cNvSpPr txBox="1"/>
      </cdr:nvSpPr>
      <cdr:spPr>
        <a:xfrm xmlns:a="http://schemas.openxmlformats.org/drawingml/2006/main">
          <a:off x="2251273" y="216024"/>
          <a:ext cx="2160240" cy="1368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Negli anni 70-‘80  il consumo</a:t>
          </a:r>
        </a:p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continua </a:t>
          </a:r>
        </a:p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a crescere </a:t>
          </a:r>
        </a:p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ma più lentamente</a:t>
          </a:r>
        </a:p>
        <a:p xmlns:a="http://schemas.openxmlformats.org/drawingml/2006/main">
          <a:endParaRPr lang="it-IT" sz="14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0.56636</cdr:x>
      <cdr:y>0.04498</cdr:y>
    </cdr:from>
    <cdr:to>
      <cdr:x>0.98516</cdr:x>
      <cdr:y>0.22047</cdr:y>
    </cdr:to>
    <cdr:sp macro="" textlink="">
      <cdr:nvSpPr>
        <cdr:cNvPr id="6" name="CasellaDiTesto 1"/>
        <cdr:cNvSpPr txBox="1"/>
      </cdr:nvSpPr>
      <cdr:spPr>
        <a:xfrm xmlns:a="http://schemas.openxmlformats.org/drawingml/2006/main">
          <a:off x="6362062" y="203985"/>
          <a:ext cx="4704485" cy="795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Dagli anni ‘90 prende avvio un lungo ciclo</a:t>
          </a:r>
        </a:p>
        <a:p xmlns:a="http://schemas.openxmlformats.org/drawingml/2006/main">
          <a:pPr algn="ctr"/>
          <a:r>
            <a:rPr lang="it-IT" sz="1600" b="1" dirty="0" smtClean="0">
              <a:solidFill>
                <a:srgbClr val="C00000"/>
              </a:solidFill>
            </a:rPr>
            <a:t>lentamente declinante</a:t>
          </a:r>
          <a:endParaRPr lang="it-IT" sz="1600" b="1" dirty="0">
            <a:solidFill>
              <a:srgbClr val="C00000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01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1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745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88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87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5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7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98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217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849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14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01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88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873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5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7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98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39556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843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84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14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01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881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087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725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450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917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498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2095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94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843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849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143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01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358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654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270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01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289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947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833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764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05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976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936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373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312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147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3880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69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68849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6404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877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0797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354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8564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949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5559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592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3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9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42775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335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15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26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6847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74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9702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692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3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10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393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8440-EADE-4769-BF77-667067D11BBB}" type="datetimeFigureOut">
              <a:rPr lang="it-IT" smtClean="0"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4B8D-B19C-4038-BDE9-6199D44D65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17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2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2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2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0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3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8440-EADE-4769-BF77-667067D11BBB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13/10/2017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A4B8D-B19C-4038-BDE9-6199D44D650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7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94514" y="2024742"/>
            <a:ext cx="194854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100" b="1" dirty="0" smtClean="0">
                <a:solidFill>
                  <a:schemeClr val="bg1"/>
                </a:solidFill>
              </a:rPr>
              <a:t>ZOOTECNIA 4.0</a:t>
            </a:r>
            <a:endParaRPr lang="it-IT" sz="2100" b="1" dirty="0"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2879866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bg1"/>
                </a:solidFill>
              </a:rPr>
              <a:t>MARCO BALDI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3472981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chemeClr val="bg1"/>
                </a:solidFill>
                <a:latin typeface="+mj-lt"/>
              </a:rPr>
              <a:t>Responsabile </a:t>
            </a:r>
            <a:r>
              <a:rPr lang="it-IT" sz="2400" dirty="0">
                <a:solidFill>
                  <a:schemeClr val="bg1"/>
                </a:solidFill>
                <a:latin typeface="+mj-lt"/>
              </a:rPr>
              <a:t>Area Economia e Territorio </a:t>
            </a:r>
            <a:r>
              <a:rPr lang="it-IT" sz="2400" dirty="0" smtClean="0">
                <a:solidFill>
                  <a:schemeClr val="bg1"/>
                </a:solidFill>
                <a:latin typeface="+mj-lt"/>
              </a:rPr>
              <a:t>CENSIS</a:t>
            </a:r>
            <a:endParaRPr lang="it-IT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421566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i="1" dirty="0">
                <a:solidFill>
                  <a:schemeClr val="bg1"/>
                </a:solidFill>
                <a:latin typeface="+mj-lt"/>
              </a:rPr>
              <a:t>L‘ importanza dell’allevamento bovino nella storia del nostro </a:t>
            </a:r>
            <a:r>
              <a:rPr lang="it-IT" sz="2800" b="1" i="1" dirty="0" smtClean="0">
                <a:solidFill>
                  <a:schemeClr val="bg1"/>
                </a:solidFill>
                <a:latin typeface="+mj-lt"/>
              </a:rPr>
              <a:t>Paese</a:t>
            </a:r>
            <a:endParaRPr lang="it-IT" sz="28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75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77874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222067"/>
              </p:ext>
            </p:extLst>
          </p:nvPr>
        </p:nvGraphicFramePr>
        <p:xfrm>
          <a:off x="3962400" y="1281430"/>
          <a:ext cx="7579915" cy="2595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1953011" y="228600"/>
            <a:ext cx="793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3300"/>
                </a:solidFill>
                <a:cs typeface="Calibri" pitchFamily="34" charset="0"/>
              </a:rPr>
              <a:t>Dalla stalla al piatto: la produzione nazionale di carne bovina</a:t>
            </a:r>
          </a:p>
        </p:txBody>
      </p:sp>
      <p:sp>
        <p:nvSpPr>
          <p:cNvPr id="5" name="Rettangolo 4"/>
          <p:cNvSpPr/>
          <p:nvPr/>
        </p:nvSpPr>
        <p:spPr>
          <a:xfrm>
            <a:off x="389465" y="1523137"/>
            <a:ext cx="30871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>
                <a:solidFill>
                  <a:srgbClr val="C00000"/>
                </a:solidFill>
              </a:rPr>
              <a:t>In un decennio </a:t>
            </a:r>
            <a:r>
              <a:rPr lang="it-IT" b="1" dirty="0" smtClean="0">
                <a:solidFill>
                  <a:srgbClr val="C00000"/>
                </a:solidFill>
              </a:rPr>
              <a:t>l’Italia passa </a:t>
            </a:r>
            <a:r>
              <a:rPr lang="it-IT" b="1" dirty="0">
                <a:solidFill>
                  <a:srgbClr val="C00000"/>
                </a:solidFill>
              </a:rPr>
              <a:t>da 1,126 milioni di tonnellate di carne bovina macellata </a:t>
            </a:r>
            <a:r>
              <a:rPr lang="it-IT" b="1" dirty="0" smtClean="0">
                <a:solidFill>
                  <a:srgbClr val="C00000"/>
                </a:solidFill>
              </a:rPr>
              <a:t>a </a:t>
            </a:r>
            <a:r>
              <a:rPr lang="it-IT" b="1" dirty="0">
                <a:solidFill>
                  <a:srgbClr val="C00000"/>
                </a:solidFill>
              </a:rPr>
              <a:t>809.000 </a:t>
            </a:r>
            <a:r>
              <a:rPr lang="it-IT" b="1" dirty="0" smtClean="0">
                <a:solidFill>
                  <a:srgbClr val="C00000"/>
                </a:solidFill>
              </a:rPr>
              <a:t>La </a:t>
            </a:r>
            <a:r>
              <a:rPr lang="it-IT" b="1" dirty="0">
                <a:solidFill>
                  <a:srgbClr val="C00000"/>
                </a:solidFill>
              </a:rPr>
              <a:t>contrazione è del 28% (-5,5% nell’Europa a 28). </a:t>
            </a:r>
            <a:r>
              <a:rPr lang="it-IT" b="1" dirty="0" smtClean="0">
                <a:solidFill>
                  <a:srgbClr val="C00000"/>
                </a:solidFill>
              </a:rPr>
              <a:t>In </a:t>
            </a:r>
            <a:r>
              <a:rPr lang="it-IT" b="1" dirty="0">
                <a:solidFill>
                  <a:srgbClr val="C00000"/>
                </a:solidFill>
              </a:rPr>
              <a:t>ambito europeo macellavamo il 13,6% della carne, </a:t>
            </a:r>
            <a:r>
              <a:rPr lang="it-IT" b="1" dirty="0" smtClean="0">
                <a:solidFill>
                  <a:srgbClr val="C00000"/>
                </a:solidFill>
              </a:rPr>
              <a:t>nel 2016 solo  </a:t>
            </a:r>
            <a:r>
              <a:rPr lang="it-IT" b="1" dirty="0">
                <a:solidFill>
                  <a:srgbClr val="C00000"/>
                </a:solidFill>
              </a:rPr>
              <a:t>il 10,4%. </a:t>
            </a:r>
            <a:endParaRPr lang="it-IT" b="1" dirty="0"/>
          </a:p>
        </p:txBody>
      </p:sp>
      <p:sp>
        <p:nvSpPr>
          <p:cNvPr id="6" name="Rettangolo 5"/>
          <p:cNvSpPr/>
          <p:nvPr/>
        </p:nvSpPr>
        <p:spPr>
          <a:xfrm>
            <a:off x="428624" y="4565431"/>
            <a:ext cx="3048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it-IT" b="1" u="sng" dirty="0" smtClean="0">
                <a:solidFill>
                  <a:srgbClr val="C00000"/>
                </a:solidFill>
              </a:rPr>
              <a:t>Nei dati dell’anagrafe bovina (numero di capi) si </a:t>
            </a:r>
            <a:r>
              <a:rPr lang="it-IT" b="1" u="sng" dirty="0">
                <a:solidFill>
                  <a:srgbClr val="C00000"/>
                </a:solidFill>
              </a:rPr>
              <a:t>segnala però una ripresa </a:t>
            </a:r>
            <a:r>
              <a:rPr lang="it-IT" b="1" u="sng" dirty="0" smtClean="0">
                <a:solidFill>
                  <a:srgbClr val="C00000"/>
                </a:solidFill>
              </a:rPr>
              <a:t>a partire dal 2015</a:t>
            </a:r>
            <a:endParaRPr lang="it-IT" b="1" u="sng" dirty="0">
              <a:solidFill>
                <a:srgbClr val="C00000"/>
              </a:solidFill>
            </a:endParaRP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929566"/>
              </p:ext>
            </p:extLst>
          </p:nvPr>
        </p:nvGraphicFramePr>
        <p:xfrm>
          <a:off x="4075146" y="4291330"/>
          <a:ext cx="6743699" cy="1722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922746" y="912098"/>
            <a:ext cx="8299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Macellazione bovini principali paesi europei 2007-2016  (migliaia di tonnellate di carne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075146" y="3921998"/>
            <a:ext cx="4146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Macellazione capi bovini Italia(2010-2017)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0309955" y="3810615"/>
            <a:ext cx="1136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</a:t>
            </a:r>
            <a:r>
              <a:rPr lang="it-IT" sz="1200" dirty="0" err="1" smtClean="0"/>
              <a:t>Eurostat</a:t>
            </a:r>
            <a:endParaRPr lang="it-IT" sz="12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0878444" y="5304095"/>
            <a:ext cx="1210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Fonte: Anagrafe </a:t>
            </a:r>
          </a:p>
          <a:p>
            <a:r>
              <a:rPr lang="it-IT" sz="1200" dirty="0" smtClean="0"/>
              <a:t>Bovina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5892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9304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3381805"/>
              </p:ext>
            </p:extLst>
          </p:nvPr>
        </p:nvGraphicFramePr>
        <p:xfrm>
          <a:off x="389466" y="1265710"/>
          <a:ext cx="11233248" cy="4535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tangolo 1"/>
          <p:cNvSpPr/>
          <p:nvPr/>
        </p:nvSpPr>
        <p:spPr>
          <a:xfrm>
            <a:off x="1673098" y="196333"/>
            <a:ext cx="94996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rgbClr val="003300"/>
                </a:solidFill>
                <a:cs typeface="Calibri" pitchFamily="34" charset="0"/>
              </a:rPr>
              <a:t>La lunga parabola del consumo di carne bovina in Italia</a:t>
            </a:r>
            <a:endParaRPr lang="it-IT" sz="3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64473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66898"/>
              </p:ext>
            </p:extLst>
          </p:nvPr>
        </p:nvGraphicFramePr>
        <p:xfrm>
          <a:off x="443331" y="2348880"/>
          <a:ext cx="11425270" cy="3364512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728192"/>
                <a:gridCol w="2496277"/>
                <a:gridCol w="3747968"/>
                <a:gridCol w="3452833"/>
              </a:tblGrid>
              <a:tr h="77957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 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Famiglie benestanti 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Famiglie </a:t>
                      </a:r>
                      <a:r>
                        <a:rPr lang="it-IT" sz="2400" dirty="0" smtClean="0">
                          <a:effectLst/>
                        </a:rPr>
                        <a:t>di </a:t>
                      </a:r>
                      <a:r>
                        <a:rPr lang="it-IT" sz="2400" dirty="0">
                          <a:effectLst/>
                        </a:rPr>
                        <a:t>condizione media 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Famiglie meno abbienti 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/>
                </a:tc>
              </a:tr>
              <a:tr h="4633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Frutta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2,6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7,3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16,3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4633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Verdura</a:t>
                      </a:r>
                      <a:endParaRPr lang="it-IT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4,4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5,8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15,9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4633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Pesce </a:t>
                      </a:r>
                      <a:endParaRPr lang="it-IT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12,6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21,7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35,8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4633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Carne</a:t>
                      </a:r>
                      <a:endParaRPr lang="it-IT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32,0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29,6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45,8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  <a:tr h="46335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</a:rPr>
                        <a:t>Carne bovina </a:t>
                      </a:r>
                      <a:endParaRPr lang="it-IT" sz="24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37,3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43,2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</a:rPr>
                        <a:t>52,0</a:t>
                      </a:r>
                      <a:endParaRPr lang="it-IT" sz="2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267" marR="59267" marT="0" marB="0" anchor="b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803882" y="227161"/>
            <a:ext cx="10752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003300"/>
                </a:solidFill>
                <a:cs typeface="Calibri" pitchFamily="34" charset="0"/>
              </a:rPr>
              <a:t>Il consumo di carne bovina rimane ancora oggi emblema dello sviluppo</a:t>
            </a:r>
            <a:endParaRPr lang="it-IT" sz="2800" dirty="0">
              <a:solidFill>
                <a:srgbClr val="0033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32119" y="1652045"/>
            <a:ext cx="114963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 smtClean="0">
                <a:solidFill>
                  <a:prstClr val="black"/>
                </a:solidFill>
              </a:rPr>
              <a:t>Famiglie </a:t>
            </a:r>
            <a:r>
              <a:rPr lang="it-IT" dirty="0">
                <a:solidFill>
                  <a:prstClr val="black"/>
                </a:solidFill>
              </a:rPr>
              <a:t>che hanno ridotto nell’ultimo anno il consumo di alcuni alimenti base della </a:t>
            </a:r>
            <a:r>
              <a:rPr lang="it-IT" dirty="0" smtClean="0">
                <a:solidFill>
                  <a:prstClr val="black"/>
                </a:solidFill>
              </a:rPr>
              <a:t>loro dieta </a:t>
            </a:r>
            <a:r>
              <a:rPr lang="it-IT" dirty="0">
                <a:solidFill>
                  <a:prstClr val="black"/>
                </a:solidFill>
              </a:rPr>
              <a:t>alimentare, per condizione economica (val.%)</a:t>
            </a:r>
            <a:endParaRPr lang="it-IT" sz="28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32119" y="5815429"/>
            <a:ext cx="2865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it-IT" dirty="0">
                <a:solidFill>
                  <a:prstClr val="black"/>
                </a:solidFill>
              </a:rPr>
              <a:t>Fonte: indagine </a:t>
            </a:r>
            <a:r>
              <a:rPr lang="it-IT" dirty="0" err="1">
                <a:solidFill>
                  <a:prstClr val="black"/>
                </a:solidFill>
              </a:rPr>
              <a:t>Censis</a:t>
            </a:r>
            <a:r>
              <a:rPr lang="it-IT" dirty="0">
                <a:solidFill>
                  <a:prstClr val="black"/>
                </a:solidFill>
              </a:rPr>
              <a:t>, 2016</a:t>
            </a:r>
            <a:endParaRPr lang="it-IT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32119" y="1169891"/>
            <a:ext cx="103443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  <a:cs typeface="Calibri" pitchFamily="34" charset="0"/>
              </a:rPr>
              <a:t>L’uscita dalla crisi può certamente riportare l’interesse per la carne bovina tra le famiglie italiane</a:t>
            </a:r>
            <a:endParaRPr lang="it-IT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9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9304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446707"/>
              </p:ext>
            </p:extLst>
          </p:nvPr>
        </p:nvGraphicFramePr>
        <p:xfrm>
          <a:off x="123825" y="1150223"/>
          <a:ext cx="11944350" cy="423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944350"/>
              </a:tblGrid>
              <a:tr h="386365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Elementi di</a:t>
                      </a:r>
                      <a:r>
                        <a:rPr lang="it-IT" sz="2000" baseline="0" dirty="0" smtClean="0"/>
                        <a:t> forza</a:t>
                      </a:r>
                      <a:endParaRPr lang="it-IT" sz="2000" dirty="0"/>
                    </a:p>
                  </a:txBody>
                  <a:tcPr marL="121920" marR="121920"/>
                </a:tc>
              </a:tr>
              <a:tr h="624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La notevole «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capacità di allevare</a:t>
                      </a:r>
                      <a:r>
                        <a:rPr lang="it-IT" dirty="0" smtClean="0"/>
                        <a:t>» delle stalle del Nord Italia ,con ampia disponibilità in tali aree di mais.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Primo paese in UE per Import di vitelli (dalla Francia), presidio dell’innovazione di processo (allevamenti 4.0)</a:t>
                      </a:r>
                      <a:endParaRPr lang="it-IT" dirty="0"/>
                    </a:p>
                  </a:txBody>
                  <a:tcPr marL="121920" marR="121920"/>
                </a:tc>
              </a:tr>
              <a:tr h="638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La forza complessiva di</a:t>
                      </a:r>
                      <a:r>
                        <a:rPr lang="it-IT" baseline="0" dirty="0" smtClean="0"/>
                        <a:t> una consolidata 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filiera a monte e a valle</a:t>
                      </a:r>
                      <a:r>
                        <a:rPr lang="it-IT" dirty="0" smtClean="0"/>
                        <a:t>  (dalla mangimistica di qualità, ai macelli, alle aziende di lavorazione,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 fino alle</a:t>
                      </a:r>
                      <a:r>
                        <a:rPr lang="it-IT" baseline="0" dirty="0" smtClean="0"/>
                        <a:t> macchine per taglio e confezionamento</a:t>
                      </a:r>
                      <a:r>
                        <a:rPr lang="it-IT" dirty="0" smtClean="0"/>
                        <a:t>)</a:t>
                      </a:r>
                      <a:endParaRPr lang="it-IT" dirty="0"/>
                    </a:p>
                  </a:txBody>
                  <a:tcPr marL="121920" marR="121920"/>
                </a:tc>
              </a:tr>
              <a:tr h="361598">
                <a:tc>
                  <a:txBody>
                    <a:bodyPr/>
                    <a:lstStyle/>
                    <a:p>
                      <a:r>
                        <a:rPr lang="it-IT" dirty="0" smtClean="0"/>
                        <a:t>La disponibilità di ampie 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zone collinari destinabili all’allevamento </a:t>
                      </a:r>
                      <a:r>
                        <a:rPr lang="it-IT" baseline="0" dirty="0" smtClean="0">
                          <a:solidFill>
                            <a:srgbClr val="C00000"/>
                          </a:solidFill>
                        </a:rPr>
                        <a:t> di 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vacche nutrici e vitelli sotto</a:t>
                      </a:r>
                      <a:r>
                        <a:rPr lang="it-IT" baseline="0" dirty="0" smtClean="0">
                          <a:solidFill>
                            <a:srgbClr val="C00000"/>
                          </a:solidFill>
                        </a:rPr>
                        <a:t> la madre.</a:t>
                      </a:r>
                      <a:endParaRPr lang="it-IT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624128">
                <a:tc>
                  <a:txBody>
                    <a:bodyPr/>
                    <a:lstStyle/>
                    <a:p>
                      <a:r>
                        <a:rPr lang="it-IT" dirty="0" smtClean="0"/>
                        <a:t>La presenza di  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razze storiche italiane da carne</a:t>
                      </a:r>
                      <a:r>
                        <a:rPr lang="it-IT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it-IT" baseline="0" dirty="0" smtClean="0"/>
                        <a:t>(</a:t>
                      </a:r>
                      <a:r>
                        <a:rPr lang="it-IT" dirty="0" smtClean="0"/>
                        <a:t>Piemontese: 276mila capi,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Marchigiana: 51mila,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Chianina: 45mila,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Podolica: 32mila,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Romagnola: 12mila,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Maremmana: 10mila) rappresentano</a:t>
                      </a:r>
                      <a:r>
                        <a:rPr lang="it-IT" baseline="0" dirty="0" smtClean="0"/>
                        <a:t> un numero molto contenuto</a:t>
                      </a:r>
                      <a:endParaRPr lang="it-IT" dirty="0"/>
                    </a:p>
                  </a:txBody>
                  <a:tcPr marL="121920" marR="121920"/>
                </a:tc>
              </a:tr>
              <a:tr h="6241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La 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«voglia» di carne italiana</a:t>
                      </a:r>
                      <a:r>
                        <a:rPr lang="it-IT" dirty="0" smtClean="0"/>
                        <a:t>: Il 39,7% degli Italiani è disposto a spendere fino al 5% in più, mentre il 31,4% si dichiara disposto a spendere dal 5% al 20% in più</a:t>
                      </a:r>
                      <a:endParaRPr lang="it-IT" dirty="0"/>
                    </a:p>
                  </a:txBody>
                  <a:tcPr marL="121920" marR="121920"/>
                </a:tc>
              </a:tr>
              <a:tr h="8916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La 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domanda di garanzie</a:t>
                      </a:r>
                      <a:r>
                        <a:rPr lang="it-IT" dirty="0" smtClean="0"/>
                        <a:t>: l’ 82% degli italiani dichiara di controllare l’etichetta o richiedere informazioni circa l’origine  dell’animale, l’allevamento e la macellazione</a:t>
                      </a:r>
                    </a:p>
                    <a:p>
                      <a:endParaRPr lang="it-IT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1673424" y="178101"/>
            <a:ext cx="8100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3300"/>
                </a:solidFill>
                <a:cs typeface="Calibri" pitchFamily="34" charset="0"/>
              </a:rPr>
              <a:t>La forza del settore da presidiare e consolidare</a:t>
            </a:r>
            <a:endParaRPr lang="it-IT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5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9304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3445406" y="289223"/>
            <a:ext cx="4945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3300"/>
                </a:solidFill>
                <a:cs typeface="Calibri" pitchFamily="34" charset="0"/>
              </a:rPr>
              <a:t>Le criticità della fase attuale</a:t>
            </a:r>
            <a:endParaRPr lang="it-IT" dirty="0">
              <a:solidFill>
                <a:srgbClr val="003300"/>
              </a:solidFill>
            </a:endParaRP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82444"/>
              </p:ext>
            </p:extLst>
          </p:nvPr>
        </p:nvGraphicFramePr>
        <p:xfrm>
          <a:off x="746456" y="1153160"/>
          <a:ext cx="11131219" cy="379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1312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Elementi di</a:t>
                      </a:r>
                      <a:r>
                        <a:rPr lang="it-IT" sz="2000" baseline="0" dirty="0" smtClean="0"/>
                        <a:t> debolezza</a:t>
                      </a:r>
                      <a:endParaRPr lang="it-IT" sz="200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Ridotto numero di vacche nutrici e 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carenza di ristalli autoctoni </a:t>
                      </a:r>
                      <a:r>
                        <a:rPr lang="it-IT" dirty="0" smtClean="0"/>
                        <a:t>(esposizione alle variazioni di prezzo dalla Francia)</a:t>
                      </a:r>
                      <a:endParaRPr lang="it-IT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Costi di produzione </a:t>
                      </a:r>
                      <a:r>
                        <a:rPr lang="it-IT" dirty="0" smtClean="0"/>
                        <a:t>mediamente più elevati rispetto ad altri paesi (alimentazione 70% costo di produzione), costo elevato dei terreni agricoli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>
                          <a:solidFill>
                            <a:srgbClr val="C00000"/>
                          </a:solidFill>
                        </a:rPr>
                        <a:t>Disaggragazione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 del comparto</a:t>
                      </a:r>
                      <a:r>
                        <a:rPr lang="it-IT" dirty="0" smtClean="0"/>
                        <a:t>, scarsità di filiere 100% italiane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Allevamenti esteri </a:t>
                      </a:r>
                      <a:r>
                        <a:rPr lang="it-IT" dirty="0" smtClean="0"/>
                        <a:t>con più bassi costi di produzione</a:t>
                      </a:r>
                      <a:r>
                        <a:rPr lang="it-IT" baseline="0" dirty="0" smtClean="0"/>
                        <a:t> perché </a:t>
                      </a:r>
                      <a:r>
                        <a:rPr lang="it-IT" dirty="0" smtClean="0"/>
                        <a:t>al pascolo</a:t>
                      </a:r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Eccessiva dipendenza dall’estero</a:t>
                      </a:r>
                      <a:r>
                        <a:rPr lang="it-IT" baseline="0" dirty="0" smtClean="0"/>
                        <a:t> (</a:t>
                      </a:r>
                      <a:r>
                        <a:rPr lang="it-IT" baseline="0" dirty="0" smtClean="0">
                          <a:solidFill>
                            <a:srgbClr val="C00000"/>
                          </a:solidFill>
                        </a:rPr>
                        <a:t>rischi per o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scillazioni dei prezzi</a:t>
                      </a:r>
                      <a:r>
                        <a:rPr lang="it-IT" dirty="0" smtClean="0"/>
                        <a:t>)</a:t>
                      </a:r>
                      <a:r>
                        <a:rPr lang="it-IT" baseline="0" dirty="0" smtClean="0"/>
                        <a:t> e rischi s</a:t>
                      </a:r>
                      <a:r>
                        <a:rPr lang="it-IT" dirty="0" smtClean="0"/>
                        <a:t>comparsa delle 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produzioni in aree marginali</a:t>
                      </a:r>
                      <a:endParaRPr lang="it-IT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Persistenza della carne come prodotto </a:t>
                      </a:r>
                      <a:r>
                        <a:rPr lang="it-IT" i="1" dirty="0" err="1" smtClean="0"/>
                        <a:t>unbranded</a:t>
                      </a:r>
                      <a:r>
                        <a:rPr lang="it-IT" i="1" dirty="0" smtClean="0"/>
                        <a:t> </a:t>
                      </a:r>
                      <a:r>
                        <a:rPr lang="it-IT" dirty="0" smtClean="0"/>
                        <a:t>con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smtClean="0">
                          <a:solidFill>
                            <a:srgbClr val="C00000"/>
                          </a:solidFill>
                        </a:rPr>
                        <a:t>difficoltà a beneficiare del traino del made in </a:t>
                      </a:r>
                      <a:r>
                        <a:rPr lang="it-IT" baseline="0" dirty="0" err="1" smtClean="0">
                          <a:solidFill>
                            <a:srgbClr val="C00000"/>
                          </a:solidFill>
                        </a:rPr>
                        <a:t>Italy</a:t>
                      </a:r>
                      <a:endParaRPr lang="it-IT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</a:tr>
              <a:tr h="539115">
                <a:tc>
                  <a:txBody>
                    <a:bodyPr/>
                    <a:lstStyle/>
                    <a:p>
                      <a:r>
                        <a:rPr lang="it-IT" dirty="0" smtClean="0"/>
                        <a:t>Nuovi </a:t>
                      </a:r>
                      <a:r>
                        <a:rPr lang="it-IT" dirty="0" smtClean="0">
                          <a:solidFill>
                            <a:srgbClr val="C00000"/>
                          </a:solidFill>
                        </a:rPr>
                        <a:t>orientamenti di consumo </a:t>
                      </a:r>
                      <a:r>
                        <a:rPr lang="it-IT" dirty="0" smtClean="0"/>
                        <a:t>ancora non sufficientemente compresi e </a:t>
                      </a:r>
                      <a:r>
                        <a:rPr lang="it-IT" dirty="0" err="1" smtClean="0"/>
                        <a:t>ri</a:t>
                      </a:r>
                      <a:r>
                        <a:rPr lang="it-IT" dirty="0" smtClean="0"/>
                        <a:t>-orientati con azioni di comunicazione/informazione </a:t>
                      </a:r>
                      <a:endParaRPr lang="it-IT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55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1684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389466" y="269458"/>
            <a:ext cx="1099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003300"/>
                </a:solidFill>
                <a:cs typeface="Calibri" pitchFamily="34" charset="0"/>
              </a:rPr>
              <a:t>La Zootecnica rurale come contributo alla rivitalizzazione delle aree interne del Paese</a:t>
            </a:r>
            <a:endParaRPr lang="it-IT" sz="2400" dirty="0">
              <a:solidFill>
                <a:srgbClr val="003300"/>
              </a:solidFill>
            </a:endParaRP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324423"/>
              </p:ext>
            </p:extLst>
          </p:nvPr>
        </p:nvGraphicFramePr>
        <p:xfrm>
          <a:off x="389465" y="1451491"/>
          <a:ext cx="11488210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06460"/>
                <a:gridCol w="6381750"/>
              </a:tblGrid>
              <a:tr h="982161"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Zone appenniniche e aree marginali del sud e delle isole – problematiche attuali e incombenti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dirty="0" smtClean="0"/>
                        <a:t>Possibili</a:t>
                      </a:r>
                      <a:r>
                        <a:rPr lang="it-IT" sz="2000" baseline="0" dirty="0" smtClean="0"/>
                        <a:t> esternalità positive connesse all’allevamento bovino</a:t>
                      </a:r>
                      <a:endParaRPr lang="it-IT" sz="2000" dirty="0"/>
                    </a:p>
                  </a:txBody>
                  <a:tcPr/>
                </a:tc>
              </a:tr>
              <a:tr h="2689251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dirty="0" smtClean="0"/>
                        <a:t>Spopolamento e senilizzazione</a:t>
                      </a:r>
                      <a:endParaRPr lang="it-IT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Contrazione del VA nel settore primario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Aumento della dipendenza</a:t>
                      </a:r>
                      <a:r>
                        <a:rPr lang="it-IT" baseline="0" dirty="0" smtClean="0"/>
                        <a:t> da rimesse esterne</a:t>
                      </a:r>
                      <a:endParaRPr lang="it-IT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Riduzione delle aree a pascolo e aumento</a:t>
                      </a:r>
                      <a:r>
                        <a:rPr lang="it-IT" baseline="0" dirty="0" smtClean="0"/>
                        <a:t> delle aree incolte in via di degrado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Assenza di manutenzione e perdita di  valore dei manufatti rurali</a:t>
                      </a:r>
                      <a:endParaRPr lang="it-IT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Esposizione a rischio calamitoso (frane, dissesto idro-geologico,</a:t>
                      </a:r>
                      <a:r>
                        <a:rPr lang="it-IT" baseline="0" dirty="0" smtClean="0"/>
                        <a:t> incendi)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itchFamily="34" charset="0"/>
                        <a:buNone/>
                      </a:pPr>
                      <a:r>
                        <a:rPr lang="it-IT" b="1" dirty="0" smtClean="0">
                          <a:solidFill>
                            <a:srgbClr val="C00000"/>
                          </a:solidFill>
                        </a:rPr>
                        <a:t>BENI VENDIBILI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Produzione di beni primari (latte, carne)</a:t>
                      </a:r>
                      <a:endParaRPr lang="it-IT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Produzione di animali da ristallo impiegabili in aree ad elevata vocazione </a:t>
                      </a:r>
                      <a:endParaRPr lang="it-IT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it-IT" b="1" dirty="0" smtClean="0">
                          <a:solidFill>
                            <a:srgbClr val="C00000"/>
                          </a:solidFill>
                        </a:rPr>
                        <a:t>SERVIZI DI VALORE</a:t>
                      </a:r>
                      <a:r>
                        <a:rPr lang="it-IT" b="1" baseline="0" dirty="0" smtClean="0">
                          <a:solidFill>
                            <a:srgbClr val="C00000"/>
                          </a:solidFill>
                        </a:rPr>
                        <a:t> COLLETTIVO</a:t>
                      </a:r>
                      <a:endParaRPr lang="it-IT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it-IT" dirty="0" smtClean="0"/>
                        <a:t>Produzione di servizi per la collettività (micro-manutenzione reticolo idrico minore, sfalci e recupero terreni incolti, prevenzione eventi franosi, ecc.)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dirty="0" smtClean="0"/>
                        <a:t>Assorbimento nuova forza lavoro (giovani</a:t>
                      </a:r>
                      <a:r>
                        <a:rPr lang="it-IT" baseline="0" dirty="0" smtClean="0"/>
                        <a:t> con rinnovato interesse per il settore, immigrati con competenze specifiche)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Supporto all’</a:t>
                      </a:r>
                      <a:r>
                        <a:rPr lang="it-IT" i="1" baseline="0" dirty="0" err="1" smtClean="0"/>
                        <a:t>incoming</a:t>
                      </a:r>
                      <a:r>
                        <a:rPr lang="it-IT" baseline="0" dirty="0" smtClean="0"/>
                        <a:t> turistico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it-IT" baseline="0" dirty="0" smtClean="0"/>
                        <a:t>Presidio locale a contenimento di usi impropri (rifiuti, criminalità, ecc.)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284238" y="884277"/>
            <a:ext cx="74763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Nell’economia dei flussi è necessario ripensare la funzione dei luoghi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9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9304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isultati immagini per sito archeologico lascau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87" y="1172012"/>
            <a:ext cx="6251807" cy="366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89467" y="4991489"/>
            <a:ext cx="116310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… e sarebbe paradossale che la popolazione occidentale lasciasse scomparire l’animale che più di tutti ha accompagnato l’uomo nella sua storia evolutiva.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341581" y="192642"/>
            <a:ext cx="8947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solidFill>
                  <a:srgbClr val="003300"/>
                </a:solidFill>
              </a:rPr>
              <a:t>L’uomo nei millenni </a:t>
            </a:r>
            <a:r>
              <a:rPr lang="it-IT" sz="3200" b="1" dirty="0">
                <a:solidFill>
                  <a:srgbClr val="003300"/>
                </a:solidFill>
              </a:rPr>
              <a:t>si è evoluto </a:t>
            </a:r>
            <a:r>
              <a:rPr lang="it-IT" sz="3200" b="1" dirty="0" smtClean="0">
                <a:solidFill>
                  <a:srgbClr val="003300"/>
                </a:solidFill>
              </a:rPr>
              <a:t>insieme al bovino…</a:t>
            </a:r>
            <a:endParaRPr lang="it-IT" sz="32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90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9304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026339"/>
              </p:ext>
            </p:extLst>
          </p:nvPr>
        </p:nvGraphicFramePr>
        <p:xfrm>
          <a:off x="2686051" y="1732775"/>
          <a:ext cx="9344023" cy="4258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ttangolo 6"/>
          <p:cNvSpPr/>
          <p:nvPr/>
        </p:nvSpPr>
        <p:spPr>
          <a:xfrm>
            <a:off x="283528" y="260648"/>
            <a:ext cx="11384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L’andamento storico dell’allevamento in Italia (1861-2015)</a:t>
            </a:r>
            <a:endParaRPr lang="it-IT" sz="3600" b="1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63763" y="2608938"/>
            <a:ext cx="222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Dai primi anni ‘80 comincia il ciclo declinante del patrimonio bovino nazionale, che si riduce di circa il 40%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686051" y="1323231"/>
            <a:ext cx="835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Evoluzione storica del numero di capi bovini, ovini, suini, equini (migliaia di capi)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4436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902573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/>
          <p:cNvSpPr/>
          <p:nvPr/>
        </p:nvSpPr>
        <p:spPr>
          <a:xfrm>
            <a:off x="257175" y="1253133"/>
            <a:ext cx="1158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/>
              <a:t>1) Dall’Unità d’Italia il numero di capi bovini è cresciuto incessantemente fino allo scoppio del primo conflitto mondiale (da 3,2 a 6,4 milioni di capi)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it-IT" sz="2000" dirty="0"/>
          </a:p>
          <a:p>
            <a:r>
              <a:rPr lang="it-IT" sz="2000" dirty="0" smtClean="0"/>
              <a:t>2) Dopo la Grande Guerra il settore ha ripreso a crescere arrivando a </a:t>
            </a:r>
            <a:r>
              <a:rPr lang="it-IT" sz="2000" b="1" dirty="0" smtClean="0"/>
              <a:t>8,2 milioni di capi </a:t>
            </a:r>
            <a:r>
              <a:rPr lang="it-IT" sz="2000" dirty="0" smtClean="0"/>
              <a:t>(I bovini dei mezzadri erano «multifunzionali»: lavoro, latte, carne, cuoio)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  <a:p>
            <a:r>
              <a:rPr lang="it-IT" sz="2000" dirty="0" smtClean="0"/>
              <a:t>3) Alla fine della 2° Guerra Mondiale la «stalla» italiana aveva perso 2 milioni di capi.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  <a:p>
            <a:pPr algn="just"/>
            <a:r>
              <a:rPr lang="it-IT" sz="2000" dirty="0" smtClean="0"/>
              <a:t>4) Dal ‘46 la crescita dei capi bovini ha seguito costantemente lo sviluppo del Paese garantendo inizialmente l’uscita dalla povertà alimentare, in seguito accompagnando il boom economico e la crescita dei consumi del nascente ceto medio italiano. Nel ‘61 </a:t>
            </a:r>
            <a:r>
              <a:rPr lang="it-IT" sz="2000" dirty="0"/>
              <a:t>le aziende con </a:t>
            </a:r>
            <a:r>
              <a:rPr lang="it-IT" sz="2000" dirty="0" smtClean="0"/>
              <a:t>bovini erano </a:t>
            </a:r>
            <a:r>
              <a:rPr lang="it-IT" sz="2000" b="1" dirty="0" smtClean="0"/>
              <a:t>1,5 milioni</a:t>
            </a:r>
            <a:r>
              <a:rPr lang="it-IT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it-IT" sz="2000" dirty="0"/>
          </a:p>
          <a:p>
            <a:pPr algn="just"/>
            <a:r>
              <a:rPr lang="it-IT" sz="2000" dirty="0" smtClean="0"/>
              <a:t>5) Dagli anni ‘80 la crescita si è arrestata ed è iniziato un lento processo di ridimensionamento del numero dei capi bovini. In poco più di 25 anni l’Italia ha perso il </a:t>
            </a:r>
            <a:r>
              <a:rPr lang="it-IT" sz="2000" b="1" dirty="0" smtClean="0"/>
              <a:t>39% delle vacche da latte </a:t>
            </a:r>
            <a:r>
              <a:rPr lang="it-IT" sz="2000" dirty="0" smtClean="0"/>
              <a:t>e il </a:t>
            </a:r>
            <a:r>
              <a:rPr lang="it-IT" sz="2000" b="1" dirty="0" smtClean="0"/>
              <a:t>33% dei bovini da carne</a:t>
            </a:r>
            <a:r>
              <a:rPr lang="it-IT" sz="2000" dirty="0" smtClean="0"/>
              <a:t>. </a:t>
            </a:r>
            <a:endParaRPr lang="it-IT" sz="2000" b="1" dirty="0"/>
          </a:p>
        </p:txBody>
      </p:sp>
      <p:sp>
        <p:nvSpPr>
          <p:cNvPr id="3" name="Rettangolo 2"/>
          <p:cNvSpPr/>
          <p:nvPr/>
        </p:nvSpPr>
        <p:spPr>
          <a:xfrm>
            <a:off x="2593538" y="202168"/>
            <a:ext cx="66493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I grandi cicli della «stalla italiana»</a:t>
            </a:r>
            <a:endParaRPr lang="it-IT" sz="36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1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1684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600325" y="5754648"/>
            <a:ext cx="9413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 smtClean="0"/>
              <a:t> </a:t>
            </a:r>
            <a:r>
              <a:rPr lang="it-IT" sz="1160" dirty="0" smtClean="0">
                <a:solidFill>
                  <a:srgbClr val="C00000"/>
                </a:solidFill>
              </a:rPr>
              <a:t>(1)Fonte</a:t>
            </a:r>
            <a:r>
              <a:rPr lang="it-IT" sz="1400" dirty="0"/>
              <a:t>: elaborazione </a:t>
            </a:r>
            <a:r>
              <a:rPr lang="it-IT" sz="1400" dirty="0" err="1"/>
              <a:t>Censis</a:t>
            </a:r>
            <a:r>
              <a:rPr lang="it-IT" sz="1400" dirty="0"/>
              <a:t> su dati Censimento dell'Agricoltura, Istat - BDN Anagrafe Zootecnica, Ministero della Salute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81912" y="1988840"/>
            <a:ext cx="36071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Tra il 1960 e il 1980 il settore si modernizza: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r>
              <a:rPr lang="it-IT" b="1" dirty="0" smtClean="0">
                <a:solidFill>
                  <a:srgbClr val="C00000"/>
                </a:solidFill>
              </a:rPr>
              <a:t>Diminuiscono i soggetti aziendali, 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aumenta il numero medio di capi per azienda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r>
              <a:rPr lang="it-IT" b="1" dirty="0" smtClean="0">
                <a:solidFill>
                  <a:srgbClr val="C00000"/>
                </a:solidFill>
              </a:rPr>
              <a:t>Grazie anche del regime degli aiuti accoppiati dell’UE (soppresso dal 2003)</a:t>
            </a:r>
            <a:endParaRPr lang="it-IT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5179243"/>
              </p:ext>
            </p:extLst>
          </p:nvPr>
        </p:nvGraphicFramePr>
        <p:xfrm>
          <a:off x="3362325" y="1332766"/>
          <a:ext cx="8418959" cy="1990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054565"/>
              </p:ext>
            </p:extLst>
          </p:nvPr>
        </p:nvGraphicFramePr>
        <p:xfrm>
          <a:off x="3343276" y="3733800"/>
          <a:ext cx="8103658" cy="194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3789065" y="994212"/>
            <a:ext cx="60954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smtClean="0"/>
              <a:t>Aziende </a:t>
            </a:r>
            <a:r>
              <a:rPr lang="it-IT" sz="1600" b="1" dirty="0"/>
              <a:t>agricole con allevamento di bovini </a:t>
            </a:r>
            <a:r>
              <a:rPr lang="it-IT" sz="1600" b="1" dirty="0" smtClean="0"/>
              <a:t>1961-2017 (</a:t>
            </a:r>
            <a:r>
              <a:rPr lang="it-IT" sz="1600" b="1" dirty="0" err="1" smtClean="0"/>
              <a:t>v.a</a:t>
            </a:r>
            <a:r>
              <a:rPr lang="it-IT" sz="1600" b="1" dirty="0" smtClean="0"/>
              <a:t> in migliaia)</a:t>
            </a:r>
            <a:endParaRPr lang="it-IT" sz="1600" b="1" dirty="0"/>
          </a:p>
        </p:txBody>
      </p:sp>
      <p:sp>
        <p:nvSpPr>
          <p:cNvPr id="9" name="Rettangolo 8"/>
          <p:cNvSpPr/>
          <p:nvPr/>
        </p:nvSpPr>
        <p:spPr>
          <a:xfrm>
            <a:off x="3789065" y="3343512"/>
            <a:ext cx="623593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Numero medio di capi nelle aziende agricole con bovini </a:t>
            </a:r>
            <a:r>
              <a:rPr lang="it-IT" sz="1600" b="1" dirty="0"/>
              <a:t>1961-2017 (</a:t>
            </a:r>
            <a:r>
              <a:rPr lang="it-IT" sz="1600" b="1" dirty="0" err="1"/>
              <a:t>v.a</a:t>
            </a:r>
            <a:r>
              <a:rPr lang="it-IT" sz="1600" b="1" dirty="0"/>
              <a:t>)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181770" y="196334"/>
            <a:ext cx="69521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2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Il processo di consolidamento aziendale</a:t>
            </a:r>
          </a:p>
        </p:txBody>
      </p:sp>
    </p:spTree>
    <p:extLst>
      <p:ext uri="{BB962C8B-B14F-4D97-AF65-F5344CB8AC3E}">
        <p14:creationId xmlns:p14="http://schemas.microsoft.com/office/powerpoint/2010/main" val="17020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3589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2953060" y="82034"/>
            <a:ext cx="5930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La concentrazione territoriale </a:t>
            </a:r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115511"/>
              </p:ext>
            </p:extLst>
          </p:nvPr>
        </p:nvGraphicFramePr>
        <p:xfrm>
          <a:off x="1238250" y="2587576"/>
          <a:ext cx="4448646" cy="312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1212690"/>
              </p:ext>
            </p:extLst>
          </p:nvPr>
        </p:nvGraphicFramePr>
        <p:xfrm>
          <a:off x="7366223" y="2484080"/>
          <a:ext cx="3888432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ttangolo 6"/>
          <p:cNvSpPr/>
          <p:nvPr/>
        </p:nvSpPr>
        <p:spPr>
          <a:xfrm>
            <a:off x="1598811" y="115974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L’allevamento bovino si concentra sempre più nelle regioni del Nord (70%)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598811" y="1838523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Ripartizione territoriale dei capi </a:t>
            </a:r>
            <a:r>
              <a:rPr lang="it-IT" b="1" dirty="0"/>
              <a:t>bovini nelle aziende agricole </a:t>
            </a:r>
            <a:r>
              <a:rPr lang="it-IT" b="1" dirty="0" smtClean="0"/>
              <a:t>2007-2017 (</a:t>
            </a:r>
            <a:r>
              <a:rPr lang="it-IT" b="1" dirty="0"/>
              <a:t>2)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287688" y="221358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2007</a:t>
            </a:r>
            <a:endParaRPr lang="it-IT" sz="28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001976" y="2207855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2017</a:t>
            </a:r>
            <a:endParaRPr lang="it-IT" sz="2800" dirty="0"/>
          </a:p>
        </p:txBody>
      </p:sp>
      <p:sp>
        <p:nvSpPr>
          <p:cNvPr id="11" name="Rettangolo 10"/>
          <p:cNvSpPr/>
          <p:nvPr/>
        </p:nvSpPr>
        <p:spPr>
          <a:xfrm>
            <a:off x="1598811" y="5627226"/>
            <a:ext cx="7308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dirty="0" smtClean="0"/>
              <a:t>(2</a:t>
            </a:r>
            <a:r>
              <a:rPr lang="it-IT" sz="1000" dirty="0"/>
              <a:t>) I dati sono stati estratti dalla Banca Dati Nazionale dell’Anagrafe Zootecnica istituita dal Ministero della Salute presso il CSN dell’Istituto "G. Caporale" di Teramo</a:t>
            </a:r>
          </a:p>
        </p:txBody>
      </p:sp>
    </p:spTree>
    <p:extLst>
      <p:ext uri="{BB962C8B-B14F-4D97-AF65-F5344CB8AC3E}">
        <p14:creationId xmlns:p14="http://schemas.microsoft.com/office/powerpoint/2010/main" val="17020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7399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312278"/>
              </p:ext>
            </p:extLst>
          </p:nvPr>
        </p:nvGraphicFramePr>
        <p:xfrm>
          <a:off x="1213594" y="2154356"/>
          <a:ext cx="10425956" cy="4038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ttangolo 1"/>
          <p:cNvSpPr/>
          <p:nvPr/>
        </p:nvSpPr>
        <p:spPr>
          <a:xfrm>
            <a:off x="1068643" y="192643"/>
            <a:ext cx="1037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Il ruolo egemone della Lombardia sul «parco bovino»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87743" y="1053900"/>
            <a:ext cx="8084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I bovini allevati in Lombardia (quasi 1,5 milioni) sono in numero superiore ai bovini</a:t>
            </a:r>
          </a:p>
          <a:p>
            <a:r>
              <a:rPr lang="it-IT" b="1" dirty="0" smtClean="0">
                <a:solidFill>
                  <a:srgbClr val="C00000"/>
                </a:solidFill>
              </a:rPr>
              <a:t>allevati  nelle 15 regioni dove se ne allevano meno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487743" y="1835517"/>
            <a:ext cx="8770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Ripartizione territoriale dei capi bovini </a:t>
            </a:r>
            <a:r>
              <a:rPr lang="it-IT" dirty="0" smtClean="0"/>
              <a:t>nelle </a:t>
            </a:r>
            <a:r>
              <a:rPr lang="it-IT" dirty="0"/>
              <a:t>aziende </a:t>
            </a:r>
            <a:r>
              <a:rPr lang="it-IT" dirty="0" smtClean="0"/>
              <a:t>agricole (v.a. in migliaia di capi)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203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83523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238937"/>
              </p:ext>
            </p:extLst>
          </p:nvPr>
        </p:nvGraphicFramePr>
        <p:xfrm>
          <a:off x="233738" y="1409699"/>
          <a:ext cx="3585787" cy="3800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296026"/>
              </p:ext>
            </p:extLst>
          </p:nvPr>
        </p:nvGraphicFramePr>
        <p:xfrm>
          <a:off x="3923928" y="1857376"/>
          <a:ext cx="7944222" cy="407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tangolo 5"/>
          <p:cNvSpPr/>
          <p:nvPr/>
        </p:nvSpPr>
        <p:spPr>
          <a:xfrm>
            <a:off x="741030" y="197445"/>
            <a:ext cx="10820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3300"/>
                </a:solidFill>
                <a:cs typeface="Calibri" pitchFamily="34" charset="0"/>
              </a:rPr>
              <a:t>La minor concentrazione territoriale dei bovini da carne</a:t>
            </a:r>
            <a:endParaRPr lang="it-IT" sz="3600" b="1" dirty="0">
              <a:solidFill>
                <a:srgbClr val="003300"/>
              </a:solidFill>
              <a:cs typeface="Calibri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346824" y="1339265"/>
            <a:ext cx="54768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Nell’allevamento da carne la gerarchia territoriale cambia e si evidenzia il ruolo fondamentale di tre regioni: Veneto, Piemonte e Lombardia.</a:t>
            </a:r>
          </a:p>
          <a:p>
            <a:endParaRPr lang="it-IT" b="1" dirty="0">
              <a:solidFill>
                <a:srgbClr val="C00000"/>
              </a:solidFill>
            </a:endParaRPr>
          </a:p>
          <a:p>
            <a:r>
              <a:rPr lang="it-IT" b="1" dirty="0" smtClean="0">
                <a:solidFill>
                  <a:srgbClr val="C00000"/>
                </a:solidFill>
              </a:rPr>
              <a:t>Da segnalare che nelle regioni del Nord i vitelloni macellati destinatari del premio  accoppiato per il 2016 sono circa </a:t>
            </a:r>
            <a:r>
              <a:rPr lang="it-IT" b="1" dirty="0" smtClean="0">
                <a:solidFill>
                  <a:srgbClr val="C00000"/>
                </a:solidFill>
              </a:rPr>
              <a:t>676.000. </a:t>
            </a:r>
            <a:r>
              <a:rPr lang="it-IT" b="1" dirty="0" smtClean="0">
                <a:solidFill>
                  <a:srgbClr val="C00000"/>
                </a:solidFill>
              </a:rPr>
              <a:t>Per contro, nelle stalle del Centro–Sud sono presenti circa 155.000 vacche nutrici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33738" y="950198"/>
            <a:ext cx="9557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Ripartizione territoriale dei capi bovini </a:t>
            </a:r>
            <a:r>
              <a:rPr lang="it-IT" dirty="0" smtClean="0">
                <a:solidFill>
                  <a:prstClr val="black"/>
                </a:solidFill>
              </a:rPr>
              <a:t>da carne nelle </a:t>
            </a:r>
            <a:r>
              <a:rPr lang="it-IT" dirty="0">
                <a:solidFill>
                  <a:prstClr val="black"/>
                </a:solidFill>
              </a:rPr>
              <a:t>aziende </a:t>
            </a:r>
            <a:r>
              <a:rPr lang="it-IT" dirty="0" smtClean="0">
                <a:solidFill>
                  <a:prstClr val="black"/>
                </a:solidFill>
              </a:rPr>
              <a:t>agricole (v.a. in migliaia di capi)</a:t>
            </a:r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00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5494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/>
          <p:cNvSpPr txBox="1"/>
          <p:nvPr/>
        </p:nvSpPr>
        <p:spPr>
          <a:xfrm>
            <a:off x="308306" y="1047775"/>
            <a:ext cx="115598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solidFill>
                  <a:srgbClr val="C00000"/>
                </a:solidFill>
              </a:rPr>
              <a:t>Fase di allevamento</a:t>
            </a:r>
            <a:r>
              <a:rPr lang="it-IT" sz="2400" dirty="0" smtClean="0">
                <a:solidFill>
                  <a:prstClr val="black"/>
                </a:solidFill>
              </a:rPr>
              <a:t>: circa 2,9 miliardi di euro di valore della produzione corrispondente al 5,9% del valore generato nel settore agricolo</a:t>
            </a:r>
          </a:p>
          <a:p>
            <a:endParaRPr lang="it-IT" sz="2400" dirty="0">
              <a:solidFill>
                <a:prstClr val="black"/>
              </a:solidFill>
            </a:endParaRPr>
          </a:p>
          <a:p>
            <a:r>
              <a:rPr lang="it-IT" sz="2400" b="1" u="sng" dirty="0">
                <a:solidFill>
                  <a:srgbClr val="C00000"/>
                </a:solidFill>
              </a:rPr>
              <a:t>Numero di capi allevati</a:t>
            </a:r>
            <a:r>
              <a:rPr lang="it-IT" sz="2400" dirty="0">
                <a:solidFill>
                  <a:prstClr val="black"/>
                </a:solidFill>
              </a:rPr>
              <a:t>: circa 5,9 milioni di cui circa 2 milioni nella filiera della carne, di cui circa </a:t>
            </a:r>
            <a:r>
              <a:rPr lang="it-IT" sz="2400" dirty="0" smtClean="0">
                <a:solidFill>
                  <a:prstClr val="black"/>
                </a:solidFill>
              </a:rPr>
              <a:t>500.000 </a:t>
            </a:r>
            <a:r>
              <a:rPr lang="it-IT" sz="2400" dirty="0">
                <a:solidFill>
                  <a:prstClr val="black"/>
                </a:solidFill>
              </a:rPr>
              <a:t>costituiti da razze autoctone</a:t>
            </a:r>
          </a:p>
          <a:p>
            <a:endParaRPr lang="it-IT" sz="2400" dirty="0">
              <a:solidFill>
                <a:prstClr val="black"/>
              </a:solidFill>
            </a:endParaRPr>
          </a:p>
          <a:p>
            <a:r>
              <a:rPr lang="it-IT" sz="2400" b="1" u="sng" dirty="0">
                <a:solidFill>
                  <a:srgbClr val="C00000"/>
                </a:solidFill>
              </a:rPr>
              <a:t>Operatori:</a:t>
            </a:r>
            <a:r>
              <a:rPr lang="it-IT" sz="2400" dirty="0">
                <a:solidFill>
                  <a:prstClr val="black"/>
                </a:solidFill>
              </a:rPr>
              <a:t> circa 120 mila aziende (69mila specializzate nell’allevamento da carne)</a:t>
            </a:r>
          </a:p>
          <a:p>
            <a:endParaRPr lang="it-IT" sz="2400" dirty="0">
              <a:solidFill>
                <a:prstClr val="black"/>
              </a:solidFill>
            </a:endParaRPr>
          </a:p>
          <a:p>
            <a:r>
              <a:rPr lang="it-IT" sz="2400" b="1" u="sng" dirty="0">
                <a:solidFill>
                  <a:srgbClr val="C00000"/>
                </a:solidFill>
              </a:rPr>
              <a:t>Addetti al settore</a:t>
            </a:r>
            <a:r>
              <a:rPr lang="it-IT" sz="2400" dirty="0">
                <a:solidFill>
                  <a:prstClr val="black"/>
                </a:solidFill>
              </a:rPr>
              <a:t>: Circa 80.000 </a:t>
            </a:r>
            <a:r>
              <a:rPr lang="it-IT" sz="2400" dirty="0" smtClean="0">
                <a:solidFill>
                  <a:prstClr val="black"/>
                </a:solidFill>
              </a:rPr>
              <a:t>addetti</a:t>
            </a:r>
          </a:p>
          <a:p>
            <a:endParaRPr lang="it-IT" sz="2400" dirty="0">
              <a:solidFill>
                <a:prstClr val="black"/>
              </a:solidFill>
            </a:endParaRPr>
          </a:p>
          <a:p>
            <a:r>
              <a:rPr lang="it-IT" sz="2400" b="1" u="sng" dirty="0" smtClean="0">
                <a:solidFill>
                  <a:srgbClr val="C00000"/>
                </a:solidFill>
              </a:rPr>
              <a:t>Fase industriale</a:t>
            </a:r>
            <a:r>
              <a:rPr lang="it-IT" sz="2400" dirty="0" smtClean="0">
                <a:solidFill>
                  <a:prstClr val="black"/>
                </a:solidFill>
              </a:rPr>
              <a:t>:  circa 5,9 miliardi di euro di fatturato  corrispondente al 4,2% dell’industria alimentare italiana</a:t>
            </a:r>
            <a:endParaRPr lang="it-IT" sz="2400" dirty="0">
              <a:solidFill>
                <a:prstClr val="black"/>
              </a:solidFill>
            </a:endParaRPr>
          </a:p>
          <a:p>
            <a:endParaRPr lang="it-IT" sz="1600" dirty="0" smtClean="0">
              <a:solidFill>
                <a:prstClr val="black"/>
              </a:solidFill>
            </a:endParaRPr>
          </a:p>
          <a:p>
            <a:r>
              <a:rPr lang="it-IT" sz="1600" dirty="0" smtClean="0">
                <a:solidFill>
                  <a:prstClr val="black"/>
                </a:solidFill>
              </a:rPr>
              <a:t>Fonte: </a:t>
            </a:r>
            <a:r>
              <a:rPr lang="it-IT" sz="1600" dirty="0" err="1" smtClean="0">
                <a:solidFill>
                  <a:prstClr val="black"/>
                </a:solidFill>
              </a:rPr>
              <a:t>Ismea</a:t>
            </a:r>
            <a:endParaRPr lang="it-IT" sz="1600" dirty="0">
              <a:solidFill>
                <a:prstClr val="black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0" y="162610"/>
            <a:ext cx="119526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>
                <a:solidFill>
                  <a:srgbClr val="003300"/>
                </a:solidFill>
                <a:cs typeface="Calibri" pitchFamily="34" charset="0"/>
              </a:rPr>
              <a:t>Un settore importante con un peso </a:t>
            </a:r>
            <a:r>
              <a:rPr lang="it-IT" sz="3200" b="1" dirty="0" smtClean="0">
                <a:solidFill>
                  <a:srgbClr val="003300"/>
                </a:solidFill>
                <a:cs typeface="Calibri" pitchFamily="34" charset="0"/>
              </a:rPr>
              <a:t>nell’economia </a:t>
            </a:r>
            <a:r>
              <a:rPr lang="it-IT" sz="3200" b="1" dirty="0">
                <a:solidFill>
                  <a:srgbClr val="003300"/>
                </a:solidFill>
                <a:cs typeface="Calibri" pitchFamily="34" charset="0"/>
              </a:rPr>
              <a:t>nazionale </a:t>
            </a:r>
          </a:p>
        </p:txBody>
      </p:sp>
    </p:spTree>
    <p:extLst>
      <p:ext uri="{BB962C8B-B14F-4D97-AF65-F5344CB8AC3E}">
        <p14:creationId xmlns:p14="http://schemas.microsoft.com/office/powerpoint/2010/main" val="42230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389466" y="854948"/>
            <a:ext cx="11057467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09394"/>
              </p:ext>
            </p:extLst>
          </p:nvPr>
        </p:nvGraphicFramePr>
        <p:xfrm>
          <a:off x="305263" y="1171676"/>
          <a:ext cx="11886737" cy="45808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38424"/>
                <a:gridCol w="3505200"/>
                <a:gridCol w="5743113"/>
              </a:tblGrid>
              <a:tr h="37047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2010</a:t>
                      </a:r>
                      <a:endParaRPr lang="it-I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2016</a:t>
                      </a:r>
                      <a:endParaRPr lang="it-IT" dirty="0"/>
                    </a:p>
                  </a:txBody>
                  <a:tcPr marL="121920" marR="121920"/>
                </a:tc>
              </a:tr>
              <a:tr h="57854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Diminuzione</a:t>
                      </a:r>
                      <a:r>
                        <a:rPr lang="it-IT" sz="1600" b="1" baseline="0" dirty="0" smtClean="0">
                          <a:solidFill>
                            <a:srgbClr val="C00000"/>
                          </a:solidFill>
                        </a:rPr>
                        <a:t> aziende con allevamenti bovini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124.200</a:t>
                      </a:r>
                      <a:endParaRPr lang="it-IT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120.700 (2017)</a:t>
                      </a:r>
                      <a:endParaRPr lang="it-IT" sz="1800" dirty="0"/>
                    </a:p>
                  </a:txBody>
                  <a:tcPr marL="121920" marR="121920"/>
                </a:tc>
              </a:tr>
              <a:tr h="6410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Diminuzione delle importazioni di capi da ristallo 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1.160</a:t>
                      </a:r>
                      <a:r>
                        <a:rPr lang="it-IT" sz="1800" baseline="0" dirty="0" smtClean="0"/>
                        <a:t> mila</a:t>
                      </a:r>
                      <a:endParaRPr lang="it-IT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820 mila (ma erano scesi sotto gli 800</a:t>
                      </a:r>
                      <a:r>
                        <a:rPr lang="it-IT" sz="1800" baseline="0" dirty="0" smtClean="0"/>
                        <a:t> mila nel 2015)</a:t>
                      </a:r>
                      <a:endParaRPr lang="it-IT" sz="1800" dirty="0"/>
                    </a:p>
                  </a:txBody>
                  <a:tcPr marL="121920" marR="121920"/>
                </a:tc>
              </a:tr>
              <a:tr h="57854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Diminuzione delle macellazioni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2,819 milioni di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</a:rPr>
                        <a:t> capi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2014: 2,484 milioni di capi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2016: 2,548 milioni di capi (ma + 3% rispetto</a:t>
                      </a:r>
                      <a:r>
                        <a:rPr lang="it-IT" sz="1800" baseline="0" dirty="0" smtClean="0">
                          <a:solidFill>
                            <a:schemeClr val="tx1"/>
                          </a:solidFill>
                        </a:rPr>
                        <a:t> al 2014)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</a:tr>
              <a:tr h="578544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Diminuzione vacche nutrici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381mila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300mila</a:t>
                      </a:r>
                      <a:endParaRPr lang="it-IT" sz="1800" dirty="0"/>
                    </a:p>
                  </a:txBody>
                  <a:tcPr marL="121920" marR="121920"/>
                </a:tc>
              </a:tr>
              <a:tr h="37047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Consumo carne bovina pro-capite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25kg/anno</a:t>
                      </a:r>
                      <a:endParaRPr lang="it-IT" sz="18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19,2 kg/anno </a:t>
                      </a:r>
                      <a:endParaRPr lang="it-IT" sz="1800" dirty="0"/>
                    </a:p>
                  </a:txBody>
                  <a:tcPr marL="121920" marR="121920"/>
                </a:tc>
              </a:tr>
              <a:tr h="370472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Dipendenza dall’estero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r>
                        <a:rPr lang="it-IT" sz="1800" dirty="0" smtClean="0"/>
                        <a:t>Tasso di auto-</a:t>
                      </a:r>
                      <a:r>
                        <a:rPr lang="it-IT" sz="1800" dirty="0" err="1" smtClean="0"/>
                        <a:t>approvigionamento</a:t>
                      </a:r>
                      <a:r>
                        <a:rPr lang="it-IT" sz="1800" dirty="0" smtClean="0"/>
                        <a:t> del 55% ( tra i più </a:t>
                      </a:r>
                      <a:r>
                        <a:rPr lang="it-IT" sz="1800" u="none" strike="noStrike" kern="1200" baseline="0" dirty="0" smtClean="0"/>
                        <a:t>bassi dei prodotti agroalimentari) </a:t>
                      </a:r>
                      <a:endParaRPr lang="it-IT" sz="18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30485">
                <a:tc>
                  <a:txBody>
                    <a:bodyPr/>
                    <a:lstStyle/>
                    <a:p>
                      <a:r>
                        <a:rPr lang="it-IT" sz="1600" b="1" dirty="0" smtClean="0">
                          <a:solidFill>
                            <a:srgbClr val="C00000"/>
                          </a:solidFill>
                        </a:rPr>
                        <a:t>Bilancia commerciale</a:t>
                      </a:r>
                      <a:endParaRPr lang="it-IT" sz="1600" b="1" dirty="0">
                        <a:solidFill>
                          <a:srgbClr val="C00000"/>
                        </a:solidFill>
                      </a:endParaRPr>
                    </a:p>
                  </a:txBody>
                  <a:tcPr marL="121920" marR="121920"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dirty="0" smtClean="0"/>
                        <a:t>Saldo negativo per 2,36 miliardi di euro (tra animali vivi e carni)</a:t>
                      </a:r>
                      <a:r>
                        <a:rPr lang="it-IT" sz="1800" baseline="0" dirty="0" smtClean="0"/>
                        <a:t> è </a:t>
                      </a:r>
                      <a:r>
                        <a:rPr lang="it-IT" sz="1800" dirty="0" smtClean="0">
                          <a:solidFill>
                            <a:prstClr val="black"/>
                          </a:solidFill>
                        </a:rPr>
                        <a:t>il 31,5% del saldo commerciale negativo dell’agricoltura italiana e del settore alimentare nel suo complesso</a:t>
                      </a:r>
                      <a:endParaRPr lang="it-IT" sz="1800" dirty="0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161926" y="267385"/>
            <a:ext cx="11782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003300"/>
                </a:solidFill>
                <a:cs typeface="Calibri" pitchFamily="34" charset="0"/>
              </a:rPr>
              <a:t>Ma la </a:t>
            </a:r>
            <a:r>
              <a:rPr lang="it-IT" sz="2400" b="1" dirty="0">
                <a:solidFill>
                  <a:srgbClr val="003300"/>
                </a:solidFill>
                <a:cs typeface="Calibri" pitchFamily="34" charset="0"/>
              </a:rPr>
              <a:t>contrazione dell’allevamento bovino </a:t>
            </a:r>
            <a:r>
              <a:rPr lang="it-IT" sz="2400" b="1" dirty="0" smtClean="0">
                <a:solidFill>
                  <a:srgbClr val="003300"/>
                </a:solidFill>
                <a:cs typeface="Calibri" pitchFamily="34" charset="0"/>
              </a:rPr>
              <a:t>in Italia negli </a:t>
            </a:r>
            <a:r>
              <a:rPr lang="it-IT" sz="2400" b="1" dirty="0">
                <a:solidFill>
                  <a:srgbClr val="003300"/>
                </a:solidFill>
                <a:cs typeface="Calibri" pitchFamily="34" charset="0"/>
              </a:rPr>
              <a:t>ultimi </a:t>
            </a:r>
            <a:r>
              <a:rPr lang="it-IT" sz="2400" b="1" dirty="0" smtClean="0">
                <a:solidFill>
                  <a:srgbClr val="003300"/>
                </a:solidFill>
                <a:cs typeface="Calibri" pitchFamily="34" charset="0"/>
              </a:rPr>
              <a:t>anni genera allarme</a:t>
            </a:r>
            <a:endParaRPr lang="it-IT" sz="24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1614</Words>
  <Application>Microsoft Office PowerPoint</Application>
  <PresentationFormat>Personalizzato</PresentationFormat>
  <Paragraphs>228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Tema di Office</vt:lpstr>
      <vt:lpstr>1_Tema di Office</vt:lpstr>
      <vt:lpstr>3_Tema di Office</vt:lpstr>
      <vt:lpstr>4_Tema di Office</vt:lpstr>
      <vt:lpstr>5_Tema di Office</vt:lpstr>
      <vt:lpstr>8_Tema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Benatti Cristina</dc:creator>
  <cp:lastModifiedBy>balzamo</cp:lastModifiedBy>
  <cp:revision>69</cp:revision>
  <cp:lastPrinted>2017-10-03T14:55:18Z</cp:lastPrinted>
  <dcterms:created xsi:type="dcterms:W3CDTF">2017-09-28T08:26:53Z</dcterms:created>
  <dcterms:modified xsi:type="dcterms:W3CDTF">2017-10-13T09:48:06Z</dcterms:modified>
</cp:coreProperties>
</file>